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24"/>
  </p:handoutMasterIdLst>
  <p:sldIdLst>
    <p:sldId id="256" r:id="rId4"/>
    <p:sldId id="425" r:id="rId5"/>
    <p:sldId id="444" r:id="rId6"/>
    <p:sldId id="427" r:id="rId7"/>
    <p:sldId id="273" r:id="rId8"/>
    <p:sldId id="423" r:id="rId9"/>
    <p:sldId id="426" r:id="rId10"/>
    <p:sldId id="424" r:id="rId11"/>
    <p:sldId id="429" r:id="rId12"/>
    <p:sldId id="431" r:id="rId13"/>
    <p:sldId id="432" r:id="rId14"/>
    <p:sldId id="433" r:id="rId15"/>
    <p:sldId id="438" r:id="rId16"/>
    <p:sldId id="437" r:id="rId17"/>
    <p:sldId id="442" r:id="rId18"/>
    <p:sldId id="441" r:id="rId19"/>
    <p:sldId id="443" r:id="rId20"/>
    <p:sldId id="439" r:id="rId21"/>
    <p:sldId id="434" r:id="rId22"/>
    <p:sldId id="422" r:id="rId23"/>
  </p:sldIdLst>
  <p:sldSz cx="12192000" cy="6858000"/>
  <p:notesSz cx="6735763" cy="9866313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854"/>
    <a:srgbClr val="202D42"/>
    <a:srgbClr val="F8F8F8"/>
    <a:srgbClr val="175FA7"/>
    <a:srgbClr val="F15847"/>
    <a:srgbClr val="EDE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52"/>
      </p:cViewPr>
      <p:guideLst>
        <p:guide orient="horz" pos="2432"/>
        <p:guide pos="38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7B623-C061-4953-8219-5D12D1CBD5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0AD5ABC-64F1-4004-828D-F78A95614094}">
      <dgm:prSet phldrT="[Text]" custT="1"/>
      <dgm:spPr/>
      <dgm:t>
        <a:bodyPr/>
        <a:lstStyle/>
        <a:p>
          <a:r>
            <a:rPr lang="hr-HR" sz="1200" b="1" dirty="0"/>
            <a:t>Upravljačko tijelo projekta (UTP)</a:t>
          </a:r>
        </a:p>
        <a:p>
          <a:r>
            <a:rPr lang="hr-HR" sz="1000" dirty="0"/>
            <a:t>Koordinator projekta </a:t>
          </a:r>
          <a:r>
            <a:rPr lang="hr-HR" sz="1000" dirty="0" smtClean="0"/>
            <a:t>(DGU)</a:t>
          </a:r>
          <a:endParaRPr lang="hr-HR" sz="1000" dirty="0"/>
        </a:p>
        <a:p>
          <a:r>
            <a:rPr lang="hr-HR" sz="1000" dirty="0"/>
            <a:t>Zamjenik koordinatora </a:t>
          </a:r>
          <a:r>
            <a:rPr lang="hr-HR" sz="1000" dirty="0" smtClean="0"/>
            <a:t>(GF)</a:t>
          </a:r>
          <a:endParaRPr lang="hr-HR" sz="1000" dirty="0"/>
        </a:p>
        <a:p>
          <a:r>
            <a:rPr lang="hr-HR" sz="1000" dirty="0"/>
            <a:t>Pomoćnik koordinatora </a:t>
          </a:r>
          <a:r>
            <a:rPr lang="hr-HR" sz="1000" dirty="0" smtClean="0"/>
            <a:t>(GZ)</a:t>
          </a:r>
          <a:endParaRPr lang="hr-HR" sz="1000" dirty="0"/>
        </a:p>
        <a:p>
          <a:r>
            <a:rPr lang="hr-HR" sz="1000" dirty="0" smtClean="0"/>
            <a:t>Administrator (GF)</a:t>
          </a:r>
          <a:endParaRPr lang="hr-HR" sz="1000" dirty="0"/>
        </a:p>
        <a:p>
          <a:r>
            <a:rPr lang="hr-HR" sz="1000" dirty="0"/>
            <a:t>Stručnjak za </a:t>
          </a:r>
          <a:r>
            <a:rPr lang="hr-HR" sz="1000" dirty="0" smtClean="0"/>
            <a:t>financije (GF)</a:t>
          </a:r>
          <a:endParaRPr lang="hr-HR" sz="1000" dirty="0"/>
        </a:p>
        <a:p>
          <a:r>
            <a:rPr lang="hr-HR" sz="1000" dirty="0"/>
            <a:t>Stručnjak za javnu </a:t>
          </a:r>
          <a:r>
            <a:rPr lang="hr-HR" sz="1000" dirty="0" smtClean="0"/>
            <a:t>nabavu (GF)</a:t>
          </a:r>
        </a:p>
        <a:p>
          <a:r>
            <a:rPr lang="hr-HR" sz="1000" dirty="0" smtClean="0"/>
            <a:t>Pridruženi član (HV)</a:t>
          </a:r>
          <a:endParaRPr lang="hr-HR" sz="1000" dirty="0"/>
        </a:p>
      </dgm:t>
    </dgm:pt>
    <dgm:pt modelId="{E3DE50A1-2710-45D9-91E6-058D537A8CA6}" type="parTrans" cxnId="{C5E2F7FF-D4A5-48D2-B299-691DCA6597E5}">
      <dgm:prSet/>
      <dgm:spPr/>
      <dgm:t>
        <a:bodyPr/>
        <a:lstStyle/>
        <a:p>
          <a:endParaRPr lang="hr-HR"/>
        </a:p>
      </dgm:t>
    </dgm:pt>
    <dgm:pt modelId="{B12DCB86-70E0-486E-8756-7F1195BABBDE}" type="sibTrans" cxnId="{C5E2F7FF-D4A5-48D2-B299-691DCA6597E5}">
      <dgm:prSet/>
      <dgm:spPr/>
      <dgm:t>
        <a:bodyPr/>
        <a:lstStyle/>
        <a:p>
          <a:endParaRPr lang="hr-HR"/>
        </a:p>
      </dgm:t>
    </dgm:pt>
    <dgm:pt modelId="{D2D0874B-2A9E-404F-8DC7-DF99B40F1888}">
      <dgm:prSet phldrT="[Text]" custT="1"/>
      <dgm:spPr/>
      <dgm:t>
        <a:bodyPr/>
        <a:lstStyle/>
        <a:p>
          <a:r>
            <a:rPr lang="hr-HR" sz="1200" dirty="0"/>
            <a:t>DGU</a:t>
          </a:r>
        </a:p>
        <a:p>
          <a:r>
            <a:rPr lang="hr-HR" sz="1000" dirty="0"/>
            <a:t>9 ČLANOVA</a:t>
          </a:r>
        </a:p>
        <a:p>
          <a:endParaRPr lang="hr-HR" sz="1000" dirty="0"/>
        </a:p>
        <a:p>
          <a:r>
            <a:rPr lang="hr-HR" sz="1000" dirty="0"/>
            <a:t>Voditelj aktivnosti DGU-a (1)</a:t>
          </a:r>
        </a:p>
        <a:p>
          <a:r>
            <a:rPr lang="hr-HR" sz="1000" dirty="0"/>
            <a:t>Stručnjak za financije (1)</a:t>
          </a:r>
        </a:p>
        <a:p>
          <a:r>
            <a:rPr lang="hr-HR" sz="1000" dirty="0"/>
            <a:t>Stručnjak za javnu nabavu (1)</a:t>
          </a:r>
        </a:p>
        <a:p>
          <a:r>
            <a:rPr lang="hr-HR" sz="1000" dirty="0"/>
            <a:t>Specijalist za državnu izmjeru (1)</a:t>
          </a:r>
        </a:p>
        <a:p>
          <a:r>
            <a:rPr lang="hr-HR" sz="1000" dirty="0" smtClean="0"/>
            <a:t>Stručnjak </a:t>
          </a:r>
          <a:r>
            <a:rPr lang="hr-HR" sz="1000" dirty="0"/>
            <a:t>za državnu izmjeru (5)</a:t>
          </a:r>
        </a:p>
      </dgm:t>
    </dgm:pt>
    <dgm:pt modelId="{79A4A4E2-2431-4156-BFB0-8CF98C310F25}" type="parTrans" cxnId="{F040ED9C-8FE0-4B7F-B8FA-1364C7D34FBA}">
      <dgm:prSet/>
      <dgm:spPr/>
      <dgm:t>
        <a:bodyPr/>
        <a:lstStyle/>
        <a:p>
          <a:endParaRPr lang="hr-HR"/>
        </a:p>
      </dgm:t>
    </dgm:pt>
    <dgm:pt modelId="{8B09A546-1ADE-42DA-AFB9-E4C1D8EEAF85}" type="sibTrans" cxnId="{F040ED9C-8FE0-4B7F-B8FA-1364C7D34FBA}">
      <dgm:prSet/>
      <dgm:spPr/>
      <dgm:t>
        <a:bodyPr/>
        <a:lstStyle/>
        <a:p>
          <a:endParaRPr lang="hr-HR"/>
        </a:p>
      </dgm:t>
    </dgm:pt>
    <dgm:pt modelId="{6A14694E-C95F-4095-993D-71934EFCCFF2}">
      <dgm:prSet phldrT="[Text]" custT="1"/>
      <dgm:spPr/>
      <dgm:t>
        <a:bodyPr/>
        <a:lstStyle/>
        <a:p>
          <a:r>
            <a:rPr lang="hr-HR" sz="1200" dirty="0"/>
            <a:t>GF</a:t>
          </a:r>
        </a:p>
        <a:p>
          <a:r>
            <a:rPr lang="hr-HR" sz="1000" dirty="0"/>
            <a:t>11 ČLANOVA</a:t>
          </a:r>
        </a:p>
        <a:p>
          <a:endParaRPr lang="hr-HR" sz="1000" dirty="0"/>
        </a:p>
        <a:p>
          <a:r>
            <a:rPr lang="hr-HR" sz="1000" dirty="0"/>
            <a:t>Voditelj aktivnosti GF-a (1)</a:t>
          </a:r>
        </a:p>
        <a:p>
          <a:r>
            <a:rPr lang="hr-HR" sz="1000" dirty="0"/>
            <a:t>Specijalist za GIS i WEB-GIS (1)</a:t>
          </a:r>
        </a:p>
        <a:p>
          <a:r>
            <a:rPr lang="hr-HR" sz="1000" dirty="0"/>
            <a:t>Specijalist za daljinska istraživanja (4)</a:t>
          </a:r>
        </a:p>
        <a:p>
          <a:r>
            <a:rPr lang="hr-HR" sz="1000" dirty="0"/>
            <a:t>Specijalist za GNSS (1)</a:t>
          </a:r>
        </a:p>
        <a:p>
          <a:r>
            <a:rPr lang="hr-HR" sz="1000" dirty="0"/>
            <a:t>Stručnjak za GIS i WEB-GIS (1)</a:t>
          </a:r>
        </a:p>
        <a:p>
          <a:r>
            <a:rPr lang="hr-HR" sz="1000" dirty="0"/>
            <a:t>Stručnjak za prikupljanje i obradu geodetskih podataka (2)</a:t>
          </a:r>
        </a:p>
        <a:p>
          <a:r>
            <a:rPr lang="hr-HR" sz="1000" dirty="0"/>
            <a:t>Viši informatički referent (1</a:t>
          </a:r>
          <a:r>
            <a:rPr lang="hr-HR" sz="800" dirty="0"/>
            <a:t>)</a:t>
          </a:r>
        </a:p>
      </dgm:t>
    </dgm:pt>
    <dgm:pt modelId="{A11CB252-E928-4DAA-AD60-B71944D4357A}" type="parTrans" cxnId="{18BDE401-1162-4AE4-B0CA-DC357102E477}">
      <dgm:prSet/>
      <dgm:spPr/>
      <dgm:t>
        <a:bodyPr/>
        <a:lstStyle/>
        <a:p>
          <a:endParaRPr lang="hr-HR"/>
        </a:p>
      </dgm:t>
    </dgm:pt>
    <dgm:pt modelId="{377CC23F-48E8-4215-8ED5-20AA003AA7FB}" type="sibTrans" cxnId="{18BDE401-1162-4AE4-B0CA-DC357102E477}">
      <dgm:prSet/>
      <dgm:spPr/>
      <dgm:t>
        <a:bodyPr/>
        <a:lstStyle/>
        <a:p>
          <a:endParaRPr lang="hr-HR"/>
        </a:p>
      </dgm:t>
    </dgm:pt>
    <dgm:pt modelId="{9FC18658-4F84-473C-8F43-BF03FE49A3C1}">
      <dgm:prSet phldrT="[Text]" custT="1"/>
      <dgm:spPr/>
      <dgm:t>
        <a:bodyPr/>
        <a:lstStyle/>
        <a:p>
          <a:r>
            <a:rPr lang="hr-HR" sz="1200" dirty="0"/>
            <a:t>GRAD ZAGREB</a:t>
          </a:r>
        </a:p>
        <a:p>
          <a:r>
            <a:rPr lang="hr-HR" sz="1000" dirty="0"/>
            <a:t>6 ČLANOVA</a:t>
          </a:r>
        </a:p>
        <a:p>
          <a:endParaRPr lang="hr-HR" sz="1000" dirty="0"/>
        </a:p>
        <a:p>
          <a:r>
            <a:rPr lang="hr-HR" sz="1000" dirty="0"/>
            <a:t>Voditelj aktivnosti GZ-a (1)</a:t>
          </a:r>
        </a:p>
        <a:p>
          <a:r>
            <a:rPr lang="hr-HR" sz="1000" dirty="0"/>
            <a:t>Pomoćnik voditelja (2)</a:t>
          </a:r>
        </a:p>
        <a:p>
          <a:r>
            <a:rPr lang="hr-HR" sz="1000" dirty="0"/>
            <a:t>Stručnjak za financije (1)</a:t>
          </a:r>
        </a:p>
        <a:p>
          <a:r>
            <a:rPr lang="hr-HR" sz="1000" dirty="0"/>
            <a:t>Stručnjak za javnu nabavu (1)</a:t>
          </a:r>
        </a:p>
        <a:p>
          <a:r>
            <a:rPr lang="hr-HR" sz="1000" dirty="0"/>
            <a:t>Stručnjak za GIS (1)</a:t>
          </a:r>
        </a:p>
      </dgm:t>
    </dgm:pt>
    <dgm:pt modelId="{B01AB88F-0171-4D4C-9870-4267F340C176}" type="parTrans" cxnId="{C4F3E539-7EDD-40BD-9BBE-7E882A2AA0A1}">
      <dgm:prSet/>
      <dgm:spPr/>
      <dgm:t>
        <a:bodyPr/>
        <a:lstStyle/>
        <a:p>
          <a:endParaRPr lang="hr-HR"/>
        </a:p>
      </dgm:t>
    </dgm:pt>
    <dgm:pt modelId="{A24B7E3B-1FA6-4CFB-914E-B314DAF9C830}" type="sibTrans" cxnId="{C4F3E539-7EDD-40BD-9BBE-7E882A2AA0A1}">
      <dgm:prSet/>
      <dgm:spPr/>
      <dgm:t>
        <a:bodyPr/>
        <a:lstStyle/>
        <a:p>
          <a:endParaRPr lang="hr-HR"/>
        </a:p>
      </dgm:t>
    </dgm:pt>
    <dgm:pt modelId="{EE5EF530-8A2F-4660-92DB-9C875DE10E04}">
      <dgm:prSet custT="1"/>
      <dgm:spPr/>
      <dgm:t>
        <a:bodyPr/>
        <a:lstStyle/>
        <a:p>
          <a:r>
            <a:rPr lang="hr-HR" sz="1200" b="1" dirty="0"/>
            <a:t>Nadzorno tijelo projekta (NTP)</a:t>
          </a:r>
        </a:p>
        <a:p>
          <a:r>
            <a:rPr lang="hr-HR" sz="1000" dirty="0"/>
            <a:t>Predsjednik NTP-a iz DGU</a:t>
          </a:r>
        </a:p>
        <a:p>
          <a:r>
            <a:rPr lang="hr-HR" sz="1000" dirty="0"/>
            <a:t>Član NTP-a sa GF-a</a:t>
          </a:r>
        </a:p>
        <a:p>
          <a:r>
            <a:rPr lang="hr-HR" sz="1000" dirty="0"/>
            <a:t>Član NTP-a iz </a:t>
          </a:r>
          <a:r>
            <a:rPr lang="hr-HR" sz="1000" dirty="0" smtClean="0"/>
            <a:t>GZ-a</a:t>
          </a:r>
        </a:p>
        <a:p>
          <a:r>
            <a:rPr lang="hr-HR" sz="1000" dirty="0" smtClean="0">
              <a:solidFill>
                <a:schemeClr val="bg1"/>
              </a:solidFill>
            </a:rPr>
            <a:t>Pridruženi član NTP-a iz HV</a:t>
          </a:r>
          <a:endParaRPr lang="hr-HR" sz="1000" dirty="0">
            <a:solidFill>
              <a:schemeClr val="bg1"/>
            </a:solidFill>
          </a:endParaRPr>
        </a:p>
      </dgm:t>
    </dgm:pt>
    <dgm:pt modelId="{635F95E7-255F-4521-815C-3E15710A24AC}" type="parTrans" cxnId="{60188ED5-D749-4AF9-BD15-9790960443C4}">
      <dgm:prSet/>
      <dgm:spPr/>
      <dgm:t>
        <a:bodyPr/>
        <a:lstStyle/>
        <a:p>
          <a:endParaRPr lang="hr-HR"/>
        </a:p>
      </dgm:t>
    </dgm:pt>
    <dgm:pt modelId="{88DD98EF-E943-4B27-9F1E-74C0F487312F}" type="sibTrans" cxnId="{60188ED5-D749-4AF9-BD15-9790960443C4}">
      <dgm:prSet/>
      <dgm:spPr/>
      <dgm:t>
        <a:bodyPr/>
        <a:lstStyle/>
        <a:p>
          <a:endParaRPr lang="hr-HR"/>
        </a:p>
      </dgm:t>
    </dgm:pt>
    <dgm:pt modelId="{2AB40717-481D-49BA-A4D9-D1E2E7D3D147}" type="pres">
      <dgm:prSet presAssocID="{4337B623-C061-4953-8219-5D12D1CBD5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BCE6E3-A1C9-4161-98D3-47BED1E316BC}" type="pres">
      <dgm:prSet presAssocID="{EE5EF530-8A2F-4660-92DB-9C875DE10E04}" presName="hierRoot1" presStyleCnt="0">
        <dgm:presLayoutVars>
          <dgm:hierBranch val="init"/>
        </dgm:presLayoutVars>
      </dgm:prSet>
      <dgm:spPr/>
    </dgm:pt>
    <dgm:pt modelId="{BB3F6550-CBB2-4D28-B8B2-7A4FB4DE3C72}" type="pres">
      <dgm:prSet presAssocID="{EE5EF530-8A2F-4660-92DB-9C875DE10E04}" presName="rootComposite1" presStyleCnt="0"/>
      <dgm:spPr/>
    </dgm:pt>
    <dgm:pt modelId="{B86E5A23-623D-4DCA-B4F4-60E66B83DA3D}" type="pres">
      <dgm:prSet presAssocID="{EE5EF530-8A2F-4660-92DB-9C875DE10E04}" presName="rootText1" presStyleLbl="node0" presStyleIdx="0" presStyleCnt="1" custScaleX="162691" custScaleY="175389" custLinFactNeighborX="633" custLinFactNeighborY="-1475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699D5FB-E2D0-4211-B389-AB2B2CFCB07E}" type="pres">
      <dgm:prSet presAssocID="{EE5EF530-8A2F-4660-92DB-9C875DE10E0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A0CA27E-47B4-4CE7-9D76-6555C7FD2D29}" type="pres">
      <dgm:prSet presAssocID="{EE5EF530-8A2F-4660-92DB-9C875DE10E04}" presName="hierChild2" presStyleCnt="0"/>
      <dgm:spPr/>
    </dgm:pt>
    <dgm:pt modelId="{BDCCC243-5F3E-4058-8098-76226B16697F}" type="pres">
      <dgm:prSet presAssocID="{E3DE50A1-2710-45D9-91E6-058D537A8CA6}" presName="Name37" presStyleLbl="parChTrans1D2" presStyleIdx="0" presStyleCnt="1"/>
      <dgm:spPr/>
      <dgm:t>
        <a:bodyPr/>
        <a:lstStyle/>
        <a:p>
          <a:endParaRPr lang="en-US"/>
        </a:p>
      </dgm:t>
    </dgm:pt>
    <dgm:pt modelId="{417B4FC4-15A0-4F94-8EA2-D608AF4F52D5}" type="pres">
      <dgm:prSet presAssocID="{E0AD5ABC-64F1-4004-828D-F78A95614094}" presName="hierRoot2" presStyleCnt="0">
        <dgm:presLayoutVars>
          <dgm:hierBranch/>
        </dgm:presLayoutVars>
      </dgm:prSet>
      <dgm:spPr/>
    </dgm:pt>
    <dgm:pt modelId="{EA94E4E7-ACE8-4658-A78B-7E70EFB744ED}" type="pres">
      <dgm:prSet presAssocID="{E0AD5ABC-64F1-4004-828D-F78A95614094}" presName="rootComposite" presStyleCnt="0"/>
      <dgm:spPr/>
    </dgm:pt>
    <dgm:pt modelId="{4DBF20B8-7D1D-4DC7-A7D6-4ABEF7FC76CA}" type="pres">
      <dgm:prSet presAssocID="{E0AD5ABC-64F1-4004-828D-F78A95614094}" presName="rootText" presStyleLbl="node2" presStyleIdx="0" presStyleCnt="1" custScaleX="166640" custScaleY="277845" custLinFactNeighborX="865" custLinFactNeighborY="-3904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89D0296-A2FC-4878-A1A7-7E42DA639C6D}" type="pres">
      <dgm:prSet presAssocID="{E0AD5ABC-64F1-4004-828D-F78A95614094}" presName="rootConnector" presStyleLbl="node2" presStyleIdx="0" presStyleCnt="1"/>
      <dgm:spPr/>
      <dgm:t>
        <a:bodyPr/>
        <a:lstStyle/>
        <a:p>
          <a:endParaRPr lang="en-US"/>
        </a:p>
      </dgm:t>
    </dgm:pt>
    <dgm:pt modelId="{A902D457-00E8-42FA-8F13-9E85EF3FFBFC}" type="pres">
      <dgm:prSet presAssocID="{E0AD5ABC-64F1-4004-828D-F78A95614094}" presName="hierChild4" presStyleCnt="0"/>
      <dgm:spPr/>
    </dgm:pt>
    <dgm:pt modelId="{EA419FD9-454A-47A4-9E56-8CDF30CD41D4}" type="pres">
      <dgm:prSet presAssocID="{79A4A4E2-2431-4156-BFB0-8CF98C310F25}" presName="Name35" presStyleLbl="parChTrans1D3" presStyleIdx="0" presStyleCnt="3"/>
      <dgm:spPr/>
      <dgm:t>
        <a:bodyPr/>
        <a:lstStyle/>
        <a:p>
          <a:endParaRPr lang="en-US"/>
        </a:p>
      </dgm:t>
    </dgm:pt>
    <dgm:pt modelId="{9D7D3D3C-DA59-40CC-91C1-03F3B9C17896}" type="pres">
      <dgm:prSet presAssocID="{D2D0874B-2A9E-404F-8DC7-DF99B40F1888}" presName="hierRoot2" presStyleCnt="0">
        <dgm:presLayoutVars>
          <dgm:hierBranch val="init"/>
        </dgm:presLayoutVars>
      </dgm:prSet>
      <dgm:spPr/>
    </dgm:pt>
    <dgm:pt modelId="{A1F139FF-B482-489E-AB5D-B7833304F2ED}" type="pres">
      <dgm:prSet presAssocID="{D2D0874B-2A9E-404F-8DC7-DF99B40F1888}" presName="rootComposite" presStyleCnt="0"/>
      <dgm:spPr/>
    </dgm:pt>
    <dgm:pt modelId="{B13EC3FC-C870-40A2-A133-E494A457CD4A}" type="pres">
      <dgm:prSet presAssocID="{D2D0874B-2A9E-404F-8DC7-DF99B40F1888}" presName="rootText" presStyleLbl="node3" presStyleIdx="0" presStyleCnt="3" custScaleY="353807" custLinFactNeighborX="2240" custLinFactNeighborY="-3085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80C67C9-B8BE-4EA1-8E5E-E09E02D7A477}" type="pres">
      <dgm:prSet presAssocID="{D2D0874B-2A9E-404F-8DC7-DF99B40F1888}" presName="rootConnector" presStyleLbl="node3" presStyleIdx="0" presStyleCnt="3"/>
      <dgm:spPr/>
      <dgm:t>
        <a:bodyPr/>
        <a:lstStyle/>
        <a:p>
          <a:endParaRPr lang="en-US"/>
        </a:p>
      </dgm:t>
    </dgm:pt>
    <dgm:pt modelId="{FC31DF07-EA93-4329-9817-C15E19E631F9}" type="pres">
      <dgm:prSet presAssocID="{D2D0874B-2A9E-404F-8DC7-DF99B40F1888}" presName="hierChild4" presStyleCnt="0"/>
      <dgm:spPr/>
    </dgm:pt>
    <dgm:pt modelId="{D2A47A6F-EE4C-4875-B2FD-9D4B9DD4C412}" type="pres">
      <dgm:prSet presAssocID="{D2D0874B-2A9E-404F-8DC7-DF99B40F1888}" presName="hierChild5" presStyleCnt="0"/>
      <dgm:spPr/>
    </dgm:pt>
    <dgm:pt modelId="{95D411D6-BCE6-46E5-97DC-3F47CBD30EBA}" type="pres">
      <dgm:prSet presAssocID="{A11CB252-E928-4DAA-AD60-B71944D4357A}" presName="Name35" presStyleLbl="parChTrans1D3" presStyleIdx="1" presStyleCnt="3"/>
      <dgm:spPr/>
      <dgm:t>
        <a:bodyPr/>
        <a:lstStyle/>
        <a:p>
          <a:endParaRPr lang="en-US"/>
        </a:p>
      </dgm:t>
    </dgm:pt>
    <dgm:pt modelId="{69F955F3-DCC1-4853-993A-967DF778A2A6}" type="pres">
      <dgm:prSet presAssocID="{6A14694E-C95F-4095-993D-71934EFCCFF2}" presName="hierRoot2" presStyleCnt="0">
        <dgm:presLayoutVars>
          <dgm:hierBranch/>
        </dgm:presLayoutVars>
      </dgm:prSet>
      <dgm:spPr/>
    </dgm:pt>
    <dgm:pt modelId="{33EF5713-36B4-4DAC-8B11-37DE81D81A4B}" type="pres">
      <dgm:prSet presAssocID="{6A14694E-C95F-4095-993D-71934EFCCFF2}" presName="rootComposite" presStyleCnt="0"/>
      <dgm:spPr/>
    </dgm:pt>
    <dgm:pt modelId="{D3316B0D-8B84-44DF-8DDB-E32F565D70B1}" type="pres">
      <dgm:prSet presAssocID="{6A14694E-C95F-4095-993D-71934EFCCFF2}" presName="rootText" presStyleLbl="node3" presStyleIdx="1" presStyleCnt="3" custScaleY="475962" custLinFactNeighborX="0" custLinFactNeighborY="-3085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DE2DED5-1EAA-44B1-A832-527152364FFD}" type="pres">
      <dgm:prSet presAssocID="{6A14694E-C95F-4095-993D-71934EFCCFF2}" presName="rootConnector" presStyleLbl="node3" presStyleIdx="1" presStyleCnt="3"/>
      <dgm:spPr/>
      <dgm:t>
        <a:bodyPr/>
        <a:lstStyle/>
        <a:p>
          <a:endParaRPr lang="en-US"/>
        </a:p>
      </dgm:t>
    </dgm:pt>
    <dgm:pt modelId="{62BD14A6-7C16-4F0B-99AE-BDF8686E5728}" type="pres">
      <dgm:prSet presAssocID="{6A14694E-C95F-4095-993D-71934EFCCFF2}" presName="hierChild4" presStyleCnt="0"/>
      <dgm:spPr/>
    </dgm:pt>
    <dgm:pt modelId="{DBBE94AF-8A3A-40EC-8752-CA8E3EC8BD1F}" type="pres">
      <dgm:prSet presAssocID="{6A14694E-C95F-4095-993D-71934EFCCFF2}" presName="hierChild5" presStyleCnt="0"/>
      <dgm:spPr/>
    </dgm:pt>
    <dgm:pt modelId="{7A16B651-A668-42D3-95DF-F406BFC362A8}" type="pres">
      <dgm:prSet presAssocID="{B01AB88F-0171-4D4C-9870-4267F340C176}" presName="Name35" presStyleLbl="parChTrans1D3" presStyleIdx="2" presStyleCnt="3"/>
      <dgm:spPr/>
      <dgm:t>
        <a:bodyPr/>
        <a:lstStyle/>
        <a:p>
          <a:endParaRPr lang="en-US"/>
        </a:p>
      </dgm:t>
    </dgm:pt>
    <dgm:pt modelId="{67E8ED50-643E-48C4-9A49-282259CE5089}" type="pres">
      <dgm:prSet presAssocID="{9FC18658-4F84-473C-8F43-BF03FE49A3C1}" presName="hierRoot2" presStyleCnt="0">
        <dgm:presLayoutVars>
          <dgm:hierBranch val="init"/>
        </dgm:presLayoutVars>
      </dgm:prSet>
      <dgm:spPr/>
    </dgm:pt>
    <dgm:pt modelId="{45A6BC97-7862-4C5F-AFD4-3C12C19F5417}" type="pres">
      <dgm:prSet presAssocID="{9FC18658-4F84-473C-8F43-BF03FE49A3C1}" presName="rootComposite" presStyleCnt="0"/>
      <dgm:spPr/>
    </dgm:pt>
    <dgm:pt modelId="{C90E94BF-0B3F-4EB4-BC8B-6606410C08D0}" type="pres">
      <dgm:prSet presAssocID="{9FC18658-4F84-473C-8F43-BF03FE49A3C1}" presName="rootText" presStyleLbl="node3" presStyleIdx="2" presStyleCnt="3" custScaleY="316336" custLinFactNeighborX="-3671" custLinFactNeighborY="-3085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2C7B4C9-B374-497C-A162-2BE2AEFD63A8}" type="pres">
      <dgm:prSet presAssocID="{9FC18658-4F84-473C-8F43-BF03FE49A3C1}" presName="rootConnector" presStyleLbl="node3" presStyleIdx="2" presStyleCnt="3"/>
      <dgm:spPr/>
      <dgm:t>
        <a:bodyPr/>
        <a:lstStyle/>
        <a:p>
          <a:endParaRPr lang="en-US"/>
        </a:p>
      </dgm:t>
    </dgm:pt>
    <dgm:pt modelId="{78966105-439E-408A-B4A2-E615175D38AA}" type="pres">
      <dgm:prSet presAssocID="{9FC18658-4F84-473C-8F43-BF03FE49A3C1}" presName="hierChild4" presStyleCnt="0"/>
      <dgm:spPr/>
    </dgm:pt>
    <dgm:pt modelId="{6EE1EAAE-016A-4DA3-9FFC-2803E9AEACDB}" type="pres">
      <dgm:prSet presAssocID="{9FC18658-4F84-473C-8F43-BF03FE49A3C1}" presName="hierChild5" presStyleCnt="0"/>
      <dgm:spPr/>
    </dgm:pt>
    <dgm:pt modelId="{03D3DC3B-387E-433E-AC29-854BBEC14DE0}" type="pres">
      <dgm:prSet presAssocID="{E0AD5ABC-64F1-4004-828D-F78A95614094}" presName="hierChild5" presStyleCnt="0"/>
      <dgm:spPr/>
    </dgm:pt>
    <dgm:pt modelId="{064B8690-5A28-40C6-9E57-D57DBF24F579}" type="pres">
      <dgm:prSet presAssocID="{EE5EF530-8A2F-4660-92DB-9C875DE10E04}" presName="hierChild3" presStyleCnt="0"/>
      <dgm:spPr/>
    </dgm:pt>
  </dgm:ptLst>
  <dgm:cxnLst>
    <dgm:cxn modelId="{29F05279-6089-4966-A409-0738679C2272}" type="presOf" srcId="{E0AD5ABC-64F1-4004-828D-F78A95614094}" destId="{4DBF20B8-7D1D-4DC7-A7D6-4ABEF7FC76CA}" srcOrd="0" destOrd="0" presId="urn:microsoft.com/office/officeart/2005/8/layout/orgChart1"/>
    <dgm:cxn modelId="{D03216BD-9420-41EB-B4E6-4859650BD99B}" type="presOf" srcId="{9FC18658-4F84-473C-8F43-BF03FE49A3C1}" destId="{C90E94BF-0B3F-4EB4-BC8B-6606410C08D0}" srcOrd="0" destOrd="0" presId="urn:microsoft.com/office/officeart/2005/8/layout/orgChart1"/>
    <dgm:cxn modelId="{609E4FAC-CEF2-4418-83CC-BD63C87EFAE5}" type="presOf" srcId="{B01AB88F-0171-4D4C-9870-4267F340C176}" destId="{7A16B651-A668-42D3-95DF-F406BFC362A8}" srcOrd="0" destOrd="0" presId="urn:microsoft.com/office/officeart/2005/8/layout/orgChart1"/>
    <dgm:cxn modelId="{06BEFBF3-CAE6-487A-BA34-C50291817749}" type="presOf" srcId="{EE5EF530-8A2F-4660-92DB-9C875DE10E04}" destId="{B86E5A23-623D-4DCA-B4F4-60E66B83DA3D}" srcOrd="0" destOrd="0" presId="urn:microsoft.com/office/officeart/2005/8/layout/orgChart1"/>
    <dgm:cxn modelId="{60188ED5-D749-4AF9-BD15-9790960443C4}" srcId="{4337B623-C061-4953-8219-5D12D1CBD5DB}" destId="{EE5EF530-8A2F-4660-92DB-9C875DE10E04}" srcOrd="0" destOrd="0" parTransId="{635F95E7-255F-4521-815C-3E15710A24AC}" sibTransId="{88DD98EF-E943-4B27-9F1E-74C0F487312F}"/>
    <dgm:cxn modelId="{9F938655-EAF6-40DE-B67F-5DB7D038B277}" type="presOf" srcId="{E0AD5ABC-64F1-4004-828D-F78A95614094}" destId="{C89D0296-A2FC-4878-A1A7-7E42DA639C6D}" srcOrd="1" destOrd="0" presId="urn:microsoft.com/office/officeart/2005/8/layout/orgChart1"/>
    <dgm:cxn modelId="{F040ED9C-8FE0-4B7F-B8FA-1364C7D34FBA}" srcId="{E0AD5ABC-64F1-4004-828D-F78A95614094}" destId="{D2D0874B-2A9E-404F-8DC7-DF99B40F1888}" srcOrd="0" destOrd="0" parTransId="{79A4A4E2-2431-4156-BFB0-8CF98C310F25}" sibTransId="{8B09A546-1ADE-42DA-AFB9-E4C1D8EEAF85}"/>
    <dgm:cxn modelId="{3010E9B7-499A-4B28-82AF-70FEC6FCF612}" type="presOf" srcId="{9FC18658-4F84-473C-8F43-BF03FE49A3C1}" destId="{32C7B4C9-B374-497C-A162-2BE2AEFD63A8}" srcOrd="1" destOrd="0" presId="urn:microsoft.com/office/officeart/2005/8/layout/orgChart1"/>
    <dgm:cxn modelId="{912DBE0D-7228-4FF3-A9C1-C4CA5B5BA4F0}" type="presOf" srcId="{6A14694E-C95F-4095-993D-71934EFCCFF2}" destId="{D3316B0D-8B84-44DF-8DDB-E32F565D70B1}" srcOrd="0" destOrd="0" presId="urn:microsoft.com/office/officeart/2005/8/layout/orgChart1"/>
    <dgm:cxn modelId="{C5E2F7FF-D4A5-48D2-B299-691DCA6597E5}" srcId="{EE5EF530-8A2F-4660-92DB-9C875DE10E04}" destId="{E0AD5ABC-64F1-4004-828D-F78A95614094}" srcOrd="0" destOrd="0" parTransId="{E3DE50A1-2710-45D9-91E6-058D537A8CA6}" sibTransId="{B12DCB86-70E0-486E-8756-7F1195BABBDE}"/>
    <dgm:cxn modelId="{18BDE401-1162-4AE4-B0CA-DC357102E477}" srcId="{E0AD5ABC-64F1-4004-828D-F78A95614094}" destId="{6A14694E-C95F-4095-993D-71934EFCCFF2}" srcOrd="1" destOrd="0" parTransId="{A11CB252-E928-4DAA-AD60-B71944D4357A}" sibTransId="{377CC23F-48E8-4215-8ED5-20AA003AA7FB}"/>
    <dgm:cxn modelId="{1F3AAAD4-D5A6-4143-A68F-AD3E4EC586A0}" type="presOf" srcId="{EE5EF530-8A2F-4660-92DB-9C875DE10E04}" destId="{7699D5FB-E2D0-4211-B389-AB2B2CFCB07E}" srcOrd="1" destOrd="0" presId="urn:microsoft.com/office/officeart/2005/8/layout/orgChart1"/>
    <dgm:cxn modelId="{120BD883-3610-4D19-A108-E8391B476BE8}" type="presOf" srcId="{6A14694E-C95F-4095-993D-71934EFCCFF2}" destId="{9DE2DED5-1EAA-44B1-A832-527152364FFD}" srcOrd="1" destOrd="0" presId="urn:microsoft.com/office/officeart/2005/8/layout/orgChart1"/>
    <dgm:cxn modelId="{9D1C7526-67F6-4412-AAA4-70ED42C59531}" type="presOf" srcId="{79A4A4E2-2431-4156-BFB0-8CF98C310F25}" destId="{EA419FD9-454A-47A4-9E56-8CDF30CD41D4}" srcOrd="0" destOrd="0" presId="urn:microsoft.com/office/officeart/2005/8/layout/orgChart1"/>
    <dgm:cxn modelId="{AAC2C8BD-3C87-4C25-B9F5-3A4AAC516C6F}" type="presOf" srcId="{D2D0874B-2A9E-404F-8DC7-DF99B40F1888}" destId="{B13EC3FC-C870-40A2-A133-E494A457CD4A}" srcOrd="0" destOrd="0" presId="urn:microsoft.com/office/officeart/2005/8/layout/orgChart1"/>
    <dgm:cxn modelId="{3265A963-608B-474D-84A6-28EDC299A280}" type="presOf" srcId="{D2D0874B-2A9E-404F-8DC7-DF99B40F1888}" destId="{280C67C9-B8BE-4EA1-8E5E-E09E02D7A477}" srcOrd="1" destOrd="0" presId="urn:microsoft.com/office/officeart/2005/8/layout/orgChart1"/>
    <dgm:cxn modelId="{C4F3E539-7EDD-40BD-9BBE-7E882A2AA0A1}" srcId="{E0AD5ABC-64F1-4004-828D-F78A95614094}" destId="{9FC18658-4F84-473C-8F43-BF03FE49A3C1}" srcOrd="2" destOrd="0" parTransId="{B01AB88F-0171-4D4C-9870-4267F340C176}" sibTransId="{A24B7E3B-1FA6-4CFB-914E-B314DAF9C830}"/>
    <dgm:cxn modelId="{E3B520AD-CC2D-40DF-8447-1DE4D0785468}" type="presOf" srcId="{4337B623-C061-4953-8219-5D12D1CBD5DB}" destId="{2AB40717-481D-49BA-A4D9-D1E2E7D3D147}" srcOrd="0" destOrd="0" presId="urn:microsoft.com/office/officeart/2005/8/layout/orgChart1"/>
    <dgm:cxn modelId="{B98B027B-B1C1-44E2-A7A2-2CC756387A35}" type="presOf" srcId="{A11CB252-E928-4DAA-AD60-B71944D4357A}" destId="{95D411D6-BCE6-46E5-97DC-3F47CBD30EBA}" srcOrd="0" destOrd="0" presId="urn:microsoft.com/office/officeart/2005/8/layout/orgChart1"/>
    <dgm:cxn modelId="{9DDA8119-B6AA-4628-AF98-9DC3D871ACD9}" type="presOf" srcId="{E3DE50A1-2710-45D9-91E6-058D537A8CA6}" destId="{BDCCC243-5F3E-4058-8098-76226B16697F}" srcOrd="0" destOrd="0" presId="urn:microsoft.com/office/officeart/2005/8/layout/orgChart1"/>
    <dgm:cxn modelId="{45105D64-5C34-4871-A75B-2827438CA80A}" type="presParOf" srcId="{2AB40717-481D-49BA-A4D9-D1E2E7D3D147}" destId="{BDBCE6E3-A1C9-4161-98D3-47BED1E316BC}" srcOrd="0" destOrd="0" presId="urn:microsoft.com/office/officeart/2005/8/layout/orgChart1"/>
    <dgm:cxn modelId="{246E3C20-24A6-43CA-8045-776448FC4EE4}" type="presParOf" srcId="{BDBCE6E3-A1C9-4161-98D3-47BED1E316BC}" destId="{BB3F6550-CBB2-4D28-B8B2-7A4FB4DE3C72}" srcOrd="0" destOrd="0" presId="urn:microsoft.com/office/officeart/2005/8/layout/orgChart1"/>
    <dgm:cxn modelId="{5A1E4265-BA06-4074-BB43-8D378C148FE1}" type="presParOf" srcId="{BB3F6550-CBB2-4D28-B8B2-7A4FB4DE3C72}" destId="{B86E5A23-623D-4DCA-B4F4-60E66B83DA3D}" srcOrd="0" destOrd="0" presId="urn:microsoft.com/office/officeart/2005/8/layout/orgChart1"/>
    <dgm:cxn modelId="{E182F6E9-D2C2-4BEA-B561-FE1E31D73E00}" type="presParOf" srcId="{BB3F6550-CBB2-4D28-B8B2-7A4FB4DE3C72}" destId="{7699D5FB-E2D0-4211-B389-AB2B2CFCB07E}" srcOrd="1" destOrd="0" presId="urn:microsoft.com/office/officeart/2005/8/layout/orgChart1"/>
    <dgm:cxn modelId="{7ED944D3-F047-4C47-8B72-E20F97F0C4A0}" type="presParOf" srcId="{BDBCE6E3-A1C9-4161-98D3-47BED1E316BC}" destId="{7A0CA27E-47B4-4CE7-9D76-6555C7FD2D29}" srcOrd="1" destOrd="0" presId="urn:microsoft.com/office/officeart/2005/8/layout/orgChart1"/>
    <dgm:cxn modelId="{F3B15E25-C4E2-4B19-89F6-D0520E4034BA}" type="presParOf" srcId="{7A0CA27E-47B4-4CE7-9D76-6555C7FD2D29}" destId="{BDCCC243-5F3E-4058-8098-76226B16697F}" srcOrd="0" destOrd="0" presId="urn:microsoft.com/office/officeart/2005/8/layout/orgChart1"/>
    <dgm:cxn modelId="{85896CC2-F756-4591-9359-A387342EA0D8}" type="presParOf" srcId="{7A0CA27E-47B4-4CE7-9D76-6555C7FD2D29}" destId="{417B4FC4-15A0-4F94-8EA2-D608AF4F52D5}" srcOrd="1" destOrd="0" presId="urn:microsoft.com/office/officeart/2005/8/layout/orgChart1"/>
    <dgm:cxn modelId="{A6DF0AB7-C4C2-40F3-82B0-A0CA3FB62F4A}" type="presParOf" srcId="{417B4FC4-15A0-4F94-8EA2-D608AF4F52D5}" destId="{EA94E4E7-ACE8-4658-A78B-7E70EFB744ED}" srcOrd="0" destOrd="0" presId="urn:microsoft.com/office/officeart/2005/8/layout/orgChart1"/>
    <dgm:cxn modelId="{81FF2F4F-9B62-4EE5-AC8E-BE4B7BC6F990}" type="presParOf" srcId="{EA94E4E7-ACE8-4658-A78B-7E70EFB744ED}" destId="{4DBF20B8-7D1D-4DC7-A7D6-4ABEF7FC76CA}" srcOrd="0" destOrd="0" presId="urn:microsoft.com/office/officeart/2005/8/layout/orgChart1"/>
    <dgm:cxn modelId="{5720BA3A-B438-43FA-84EC-8CC1EB92ECF4}" type="presParOf" srcId="{EA94E4E7-ACE8-4658-A78B-7E70EFB744ED}" destId="{C89D0296-A2FC-4878-A1A7-7E42DA639C6D}" srcOrd="1" destOrd="0" presId="urn:microsoft.com/office/officeart/2005/8/layout/orgChart1"/>
    <dgm:cxn modelId="{76887E11-AD85-49FD-9EB3-22838CF12B7A}" type="presParOf" srcId="{417B4FC4-15A0-4F94-8EA2-D608AF4F52D5}" destId="{A902D457-00E8-42FA-8F13-9E85EF3FFBFC}" srcOrd="1" destOrd="0" presId="urn:microsoft.com/office/officeart/2005/8/layout/orgChart1"/>
    <dgm:cxn modelId="{B8C7C304-26D5-481D-AAA1-2D9E7FC5142A}" type="presParOf" srcId="{A902D457-00E8-42FA-8F13-9E85EF3FFBFC}" destId="{EA419FD9-454A-47A4-9E56-8CDF30CD41D4}" srcOrd="0" destOrd="0" presId="urn:microsoft.com/office/officeart/2005/8/layout/orgChart1"/>
    <dgm:cxn modelId="{FE611B77-6BC7-4D62-B4E4-00234B6FADD3}" type="presParOf" srcId="{A902D457-00E8-42FA-8F13-9E85EF3FFBFC}" destId="{9D7D3D3C-DA59-40CC-91C1-03F3B9C17896}" srcOrd="1" destOrd="0" presId="urn:microsoft.com/office/officeart/2005/8/layout/orgChart1"/>
    <dgm:cxn modelId="{C64ADC88-3E5E-4F72-9D3D-75A56FEEA720}" type="presParOf" srcId="{9D7D3D3C-DA59-40CC-91C1-03F3B9C17896}" destId="{A1F139FF-B482-489E-AB5D-B7833304F2ED}" srcOrd="0" destOrd="0" presId="urn:microsoft.com/office/officeart/2005/8/layout/orgChart1"/>
    <dgm:cxn modelId="{50459331-8C12-4548-B147-66EA3A25F44E}" type="presParOf" srcId="{A1F139FF-B482-489E-AB5D-B7833304F2ED}" destId="{B13EC3FC-C870-40A2-A133-E494A457CD4A}" srcOrd="0" destOrd="0" presId="urn:microsoft.com/office/officeart/2005/8/layout/orgChart1"/>
    <dgm:cxn modelId="{6E17DC66-6CA6-407C-93D4-A8B50115032C}" type="presParOf" srcId="{A1F139FF-B482-489E-AB5D-B7833304F2ED}" destId="{280C67C9-B8BE-4EA1-8E5E-E09E02D7A477}" srcOrd="1" destOrd="0" presId="urn:microsoft.com/office/officeart/2005/8/layout/orgChart1"/>
    <dgm:cxn modelId="{43230774-40A4-4184-A278-515AC370DF1E}" type="presParOf" srcId="{9D7D3D3C-DA59-40CC-91C1-03F3B9C17896}" destId="{FC31DF07-EA93-4329-9817-C15E19E631F9}" srcOrd="1" destOrd="0" presId="urn:microsoft.com/office/officeart/2005/8/layout/orgChart1"/>
    <dgm:cxn modelId="{FDB87F46-6F23-4F13-B66D-3AE5BB6D1C60}" type="presParOf" srcId="{9D7D3D3C-DA59-40CC-91C1-03F3B9C17896}" destId="{D2A47A6F-EE4C-4875-B2FD-9D4B9DD4C412}" srcOrd="2" destOrd="0" presId="urn:microsoft.com/office/officeart/2005/8/layout/orgChart1"/>
    <dgm:cxn modelId="{6E2B0F47-96E3-4D0A-8A74-2FE7D8184492}" type="presParOf" srcId="{A902D457-00E8-42FA-8F13-9E85EF3FFBFC}" destId="{95D411D6-BCE6-46E5-97DC-3F47CBD30EBA}" srcOrd="2" destOrd="0" presId="urn:microsoft.com/office/officeart/2005/8/layout/orgChart1"/>
    <dgm:cxn modelId="{02E9D37C-2678-43CA-B16B-40764ECD1D61}" type="presParOf" srcId="{A902D457-00E8-42FA-8F13-9E85EF3FFBFC}" destId="{69F955F3-DCC1-4853-993A-967DF778A2A6}" srcOrd="3" destOrd="0" presId="urn:microsoft.com/office/officeart/2005/8/layout/orgChart1"/>
    <dgm:cxn modelId="{EF63A414-CF25-4DE2-A181-FB4FFDC9C4CE}" type="presParOf" srcId="{69F955F3-DCC1-4853-993A-967DF778A2A6}" destId="{33EF5713-36B4-4DAC-8B11-37DE81D81A4B}" srcOrd="0" destOrd="0" presId="urn:microsoft.com/office/officeart/2005/8/layout/orgChart1"/>
    <dgm:cxn modelId="{D6C5A56E-872A-4C00-98B7-BCB57189FDA9}" type="presParOf" srcId="{33EF5713-36B4-4DAC-8B11-37DE81D81A4B}" destId="{D3316B0D-8B84-44DF-8DDB-E32F565D70B1}" srcOrd="0" destOrd="0" presId="urn:microsoft.com/office/officeart/2005/8/layout/orgChart1"/>
    <dgm:cxn modelId="{7BB8F31E-BDA9-4C3F-93CB-AA67D8CC6DD7}" type="presParOf" srcId="{33EF5713-36B4-4DAC-8B11-37DE81D81A4B}" destId="{9DE2DED5-1EAA-44B1-A832-527152364FFD}" srcOrd="1" destOrd="0" presId="urn:microsoft.com/office/officeart/2005/8/layout/orgChart1"/>
    <dgm:cxn modelId="{5C654C24-06A0-4939-906D-A79529F063F4}" type="presParOf" srcId="{69F955F3-DCC1-4853-993A-967DF778A2A6}" destId="{62BD14A6-7C16-4F0B-99AE-BDF8686E5728}" srcOrd="1" destOrd="0" presId="urn:microsoft.com/office/officeart/2005/8/layout/orgChart1"/>
    <dgm:cxn modelId="{1E514AB0-95F1-4604-BBC4-211998AD7AEE}" type="presParOf" srcId="{69F955F3-DCC1-4853-993A-967DF778A2A6}" destId="{DBBE94AF-8A3A-40EC-8752-CA8E3EC8BD1F}" srcOrd="2" destOrd="0" presId="urn:microsoft.com/office/officeart/2005/8/layout/orgChart1"/>
    <dgm:cxn modelId="{7FC1B30A-90F9-4DC6-9C27-49FC3023CD2B}" type="presParOf" srcId="{A902D457-00E8-42FA-8F13-9E85EF3FFBFC}" destId="{7A16B651-A668-42D3-95DF-F406BFC362A8}" srcOrd="4" destOrd="0" presId="urn:microsoft.com/office/officeart/2005/8/layout/orgChart1"/>
    <dgm:cxn modelId="{8168D798-C604-489C-8188-DC56F19E5C85}" type="presParOf" srcId="{A902D457-00E8-42FA-8F13-9E85EF3FFBFC}" destId="{67E8ED50-643E-48C4-9A49-282259CE5089}" srcOrd="5" destOrd="0" presId="urn:microsoft.com/office/officeart/2005/8/layout/orgChart1"/>
    <dgm:cxn modelId="{7692155A-D26E-4B11-AD5B-C896EF8D7CF0}" type="presParOf" srcId="{67E8ED50-643E-48C4-9A49-282259CE5089}" destId="{45A6BC97-7862-4C5F-AFD4-3C12C19F5417}" srcOrd="0" destOrd="0" presId="urn:microsoft.com/office/officeart/2005/8/layout/orgChart1"/>
    <dgm:cxn modelId="{54474A7E-A287-4C90-85D8-D0728FF1916A}" type="presParOf" srcId="{45A6BC97-7862-4C5F-AFD4-3C12C19F5417}" destId="{C90E94BF-0B3F-4EB4-BC8B-6606410C08D0}" srcOrd="0" destOrd="0" presId="urn:microsoft.com/office/officeart/2005/8/layout/orgChart1"/>
    <dgm:cxn modelId="{A53C7780-3183-45DC-B6AD-271ED6A60D0D}" type="presParOf" srcId="{45A6BC97-7862-4C5F-AFD4-3C12C19F5417}" destId="{32C7B4C9-B374-497C-A162-2BE2AEFD63A8}" srcOrd="1" destOrd="0" presId="urn:microsoft.com/office/officeart/2005/8/layout/orgChart1"/>
    <dgm:cxn modelId="{377BE161-739E-43DD-8CD1-68DCB164FB9C}" type="presParOf" srcId="{67E8ED50-643E-48C4-9A49-282259CE5089}" destId="{78966105-439E-408A-B4A2-E615175D38AA}" srcOrd="1" destOrd="0" presId="urn:microsoft.com/office/officeart/2005/8/layout/orgChart1"/>
    <dgm:cxn modelId="{95DF1727-E515-461B-B2BC-97DB11C788A3}" type="presParOf" srcId="{67E8ED50-643E-48C4-9A49-282259CE5089}" destId="{6EE1EAAE-016A-4DA3-9FFC-2803E9AEACDB}" srcOrd="2" destOrd="0" presId="urn:microsoft.com/office/officeart/2005/8/layout/orgChart1"/>
    <dgm:cxn modelId="{42A23DA3-3E17-4AB4-A923-7F795011FE3F}" type="presParOf" srcId="{417B4FC4-15A0-4F94-8EA2-D608AF4F52D5}" destId="{03D3DC3B-387E-433E-AC29-854BBEC14DE0}" srcOrd="2" destOrd="0" presId="urn:microsoft.com/office/officeart/2005/8/layout/orgChart1"/>
    <dgm:cxn modelId="{3CD3293E-4712-4F14-9A4A-4318F4778DFF}" type="presParOf" srcId="{BDBCE6E3-A1C9-4161-98D3-47BED1E316BC}" destId="{064B8690-5A28-40C6-9E57-D57DBF24F5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6B651-A668-42D3-95DF-F406BFC362A8}">
      <dsp:nvSpPr>
        <dsp:cNvPr id="0" name=""/>
        <dsp:cNvSpPr/>
      </dsp:nvSpPr>
      <dsp:spPr>
        <a:xfrm>
          <a:off x="2311602" y="3940624"/>
          <a:ext cx="1566244" cy="337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1"/>
              </a:lnTo>
              <a:lnTo>
                <a:pt x="1566244" y="196251"/>
              </a:lnTo>
              <a:lnTo>
                <a:pt x="1566244" y="3374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411D6-BCE6-46E5-97DC-3F47CBD30EBA}">
      <dsp:nvSpPr>
        <dsp:cNvPr id="0" name=""/>
        <dsp:cNvSpPr/>
      </dsp:nvSpPr>
      <dsp:spPr>
        <a:xfrm>
          <a:off x="2254249" y="3940624"/>
          <a:ext cx="91440" cy="337458"/>
        </a:xfrm>
        <a:custGeom>
          <a:avLst/>
          <a:gdLst/>
          <a:ahLst/>
          <a:cxnLst/>
          <a:rect l="0" t="0" r="0" b="0"/>
          <a:pathLst>
            <a:path>
              <a:moveTo>
                <a:pt x="57352" y="0"/>
              </a:moveTo>
              <a:lnTo>
                <a:pt x="57352" y="196251"/>
              </a:lnTo>
              <a:lnTo>
                <a:pt x="45720" y="196251"/>
              </a:lnTo>
              <a:lnTo>
                <a:pt x="45720" y="3374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19FD9-454A-47A4-9E56-8CDF30CD41D4}">
      <dsp:nvSpPr>
        <dsp:cNvPr id="0" name=""/>
        <dsp:cNvSpPr/>
      </dsp:nvSpPr>
      <dsp:spPr>
        <a:xfrm>
          <a:off x="702848" y="3940624"/>
          <a:ext cx="1608754" cy="337458"/>
        </a:xfrm>
        <a:custGeom>
          <a:avLst/>
          <a:gdLst/>
          <a:ahLst/>
          <a:cxnLst/>
          <a:rect l="0" t="0" r="0" b="0"/>
          <a:pathLst>
            <a:path>
              <a:moveTo>
                <a:pt x="1608754" y="0"/>
              </a:moveTo>
              <a:lnTo>
                <a:pt x="1608754" y="196251"/>
              </a:lnTo>
              <a:lnTo>
                <a:pt x="0" y="196251"/>
              </a:lnTo>
              <a:lnTo>
                <a:pt x="0" y="3374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CC243-5F3E-4058-8098-76226B16697F}">
      <dsp:nvSpPr>
        <dsp:cNvPr id="0" name=""/>
        <dsp:cNvSpPr/>
      </dsp:nvSpPr>
      <dsp:spPr>
        <a:xfrm>
          <a:off x="2262762" y="1953293"/>
          <a:ext cx="91440" cy="1190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8840" y="0"/>
              </a:lnTo>
              <a:lnTo>
                <a:pt x="48840" y="1190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E5A23-623D-4DCA-B4F4-60E66B83DA3D}">
      <dsp:nvSpPr>
        <dsp:cNvPr id="0" name=""/>
        <dsp:cNvSpPr/>
      </dsp:nvSpPr>
      <dsp:spPr>
        <a:xfrm>
          <a:off x="1214523" y="773950"/>
          <a:ext cx="2187919" cy="1179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/>
            <a:t>Nadzorno tijelo projekta (NTP)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Predsjednik NTP-a iz DGU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Član NTP-a sa GF-a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Član NTP-a iz </a:t>
          </a:r>
          <a:r>
            <a:rPr lang="hr-HR" sz="1000" kern="1200" dirty="0" smtClean="0"/>
            <a:t>GZ-a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>
              <a:solidFill>
                <a:schemeClr val="bg1"/>
              </a:solidFill>
            </a:rPr>
            <a:t>Pridruženi član NTP-a iz HV</a:t>
          </a:r>
          <a:endParaRPr lang="hr-HR" sz="1000" kern="1200" dirty="0">
            <a:solidFill>
              <a:schemeClr val="bg1"/>
            </a:solidFill>
          </a:endParaRPr>
        </a:p>
      </dsp:txBody>
      <dsp:txXfrm>
        <a:off x="1272094" y="831521"/>
        <a:ext cx="2072777" cy="1064200"/>
      </dsp:txXfrm>
    </dsp:sp>
    <dsp:sp modelId="{4DBF20B8-7D1D-4DC7-A7D6-4ABEF7FC76CA}">
      <dsp:nvSpPr>
        <dsp:cNvPr id="0" name=""/>
        <dsp:cNvSpPr/>
      </dsp:nvSpPr>
      <dsp:spPr>
        <a:xfrm>
          <a:off x="1191089" y="2072351"/>
          <a:ext cx="2241026" cy="1868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/>
            <a:t>Upravljačko tijelo projekta (UTP)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Koordinator projekta </a:t>
          </a:r>
          <a:r>
            <a:rPr lang="hr-HR" sz="1000" kern="1200" dirty="0" smtClean="0"/>
            <a:t>(DGU)</a:t>
          </a:r>
          <a:endParaRPr lang="hr-HR" sz="10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Zamjenik koordinatora </a:t>
          </a:r>
          <a:r>
            <a:rPr lang="hr-HR" sz="1000" kern="1200" dirty="0" smtClean="0"/>
            <a:t>(GF)</a:t>
          </a:r>
          <a:endParaRPr lang="hr-HR" sz="10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Pomoćnik koordinatora </a:t>
          </a:r>
          <a:r>
            <a:rPr lang="hr-HR" sz="1000" kern="1200" dirty="0" smtClean="0"/>
            <a:t>(GZ)</a:t>
          </a:r>
          <a:endParaRPr lang="hr-HR" sz="10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Administrator (GF)</a:t>
          </a:r>
          <a:endParaRPr lang="hr-HR" sz="10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Stručnjak za </a:t>
          </a:r>
          <a:r>
            <a:rPr lang="hr-HR" sz="1000" kern="1200" dirty="0" smtClean="0"/>
            <a:t>financije (GF)</a:t>
          </a:r>
          <a:endParaRPr lang="hr-HR" sz="10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Stručnjak za javnu </a:t>
          </a:r>
          <a:r>
            <a:rPr lang="hr-HR" sz="1000" kern="1200" dirty="0" smtClean="0"/>
            <a:t>nabavu (GF)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Pridruženi član (HV)</a:t>
          </a:r>
          <a:endParaRPr lang="hr-HR" sz="1000" kern="1200" dirty="0"/>
        </a:p>
      </dsp:txBody>
      <dsp:txXfrm>
        <a:off x="1282291" y="2163553"/>
        <a:ext cx="2058622" cy="1685868"/>
      </dsp:txXfrm>
    </dsp:sp>
    <dsp:sp modelId="{B13EC3FC-C870-40A2-A133-E494A457CD4A}">
      <dsp:nvSpPr>
        <dsp:cNvPr id="0" name=""/>
        <dsp:cNvSpPr/>
      </dsp:nvSpPr>
      <dsp:spPr>
        <a:xfrm>
          <a:off x="30433" y="4278083"/>
          <a:ext cx="1344831" cy="2379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DGU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9 ČLANOVA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Voditelj aktivnosti DGU-a (1)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Stručnjak za financije (1)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Stručnjak za javnu nabavu (1)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Specijalist za državnu izmjeru (1)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Stručnjak </a:t>
          </a:r>
          <a:r>
            <a:rPr lang="hr-HR" sz="1000" kern="1200" dirty="0"/>
            <a:t>za državnu izmjeru (5)</a:t>
          </a:r>
        </a:p>
      </dsp:txBody>
      <dsp:txXfrm>
        <a:off x="96082" y="4343732"/>
        <a:ext cx="1213533" cy="2247755"/>
      </dsp:txXfrm>
    </dsp:sp>
    <dsp:sp modelId="{D3316B0D-8B84-44DF-8DDB-E32F565D70B1}">
      <dsp:nvSpPr>
        <dsp:cNvPr id="0" name=""/>
        <dsp:cNvSpPr/>
      </dsp:nvSpPr>
      <dsp:spPr>
        <a:xfrm>
          <a:off x="1627554" y="4278083"/>
          <a:ext cx="1344831" cy="3200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GF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11 ČLANOVA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Voditelj aktivnosti GF-a (1)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Specijalist za GIS i WEB-GIS (1)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Specijalist za daljinska istraživanja (4)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Specijalist za GNSS (1)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Stručnjak za GIS i WEB-GIS (1)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Stručnjak za prikupljanje i obradu geodetskih podataka (2)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Viši informatički referent (1</a:t>
          </a:r>
          <a:r>
            <a:rPr lang="hr-HR" sz="800" kern="1200" dirty="0"/>
            <a:t>)</a:t>
          </a:r>
        </a:p>
      </dsp:txBody>
      <dsp:txXfrm>
        <a:off x="1693203" y="4343732"/>
        <a:ext cx="1213533" cy="3069144"/>
      </dsp:txXfrm>
    </dsp:sp>
    <dsp:sp modelId="{C90E94BF-0B3F-4EB4-BC8B-6606410C08D0}">
      <dsp:nvSpPr>
        <dsp:cNvPr id="0" name=""/>
        <dsp:cNvSpPr/>
      </dsp:nvSpPr>
      <dsp:spPr>
        <a:xfrm>
          <a:off x="3205431" y="4278083"/>
          <a:ext cx="1344831" cy="2127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/>
            <a:t>GRAD ZAGREB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6 ČLANOVA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Voditelj aktivnosti GZ-a (1)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Pomoćnik voditelja (2)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Stručnjak za financije (1)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Stručnjak za javnu nabavu (1)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/>
            <a:t>Stručnjak za GIS (1)</a:t>
          </a:r>
        </a:p>
      </dsp:txBody>
      <dsp:txXfrm>
        <a:off x="3271080" y="4343732"/>
        <a:ext cx="1213533" cy="1995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B4D6AF-4538-4D14-8DE9-AF71902DB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AAEC3-806E-48AA-9FDE-D039E69746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E5BB2-A1FB-40DF-9345-346EDF792E25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88C50-3A40-43F4-BCAC-BD7231BC58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65A30-5AF6-4B1A-B2A5-1297B07A67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579D-F889-409E-994B-C50D6D19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4" b="4300"/>
          <a:stretch/>
        </p:blipFill>
        <p:spPr bwMode="auto">
          <a:xfrm>
            <a:off x="323849" y="108000"/>
            <a:ext cx="300196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9910616" y="6299200"/>
            <a:ext cx="173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Times New Roman" panose="02020603050405020304" pitchFamily="18" charset="0"/>
                <a:ea typeface="VladaRHSerif Lt" panose="02000000000000000000" pitchFamily="50" charset="0"/>
                <a:cs typeface="Times New Roman" panose="02020603050405020304" pitchFamily="18" charset="0"/>
              </a:rPr>
              <a:t>www.dgu.gov.hr</a:t>
            </a:r>
            <a:endParaRPr lang="hr-HR" dirty="0">
              <a:solidFill>
                <a:schemeClr val="bg1"/>
              </a:solidFill>
              <a:latin typeface="Times New Roman" panose="02020603050405020304" pitchFamily="18" charset="0"/>
              <a:ea typeface="VladaRHSerif Lt" panose="020000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945DE9-E3D5-4878-87F8-0F789D212B69}"/>
              </a:ext>
            </a:extLst>
          </p:cNvPr>
          <p:cNvSpPr/>
          <p:nvPr userDrawn="1"/>
        </p:nvSpPr>
        <p:spPr>
          <a:xfrm>
            <a:off x="0" y="2568742"/>
            <a:ext cx="12191999" cy="1720516"/>
          </a:xfrm>
          <a:prstGeom prst="rect">
            <a:avLst/>
          </a:prstGeom>
          <a:gradFill flip="none" rotWithShape="1">
            <a:gsLst>
              <a:gs pos="65000">
                <a:schemeClr val="bg1">
                  <a:alpha val="75000"/>
                </a:schemeClr>
              </a:gs>
              <a:gs pos="39000">
                <a:schemeClr val="bg1">
                  <a:alpha val="75000"/>
                </a:schemeClr>
              </a:gs>
              <a:gs pos="8000">
                <a:srgbClr val="F15847">
                  <a:alpha val="0"/>
                </a:srgbClr>
              </a:gs>
              <a:gs pos="96000">
                <a:srgbClr val="175FA7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653309" y="2817091"/>
            <a:ext cx="9014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Naslov</a:t>
            </a:r>
            <a:endParaRPr lang="hr-HR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555345" y="5560291"/>
            <a:ext cx="385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 i prezime</a:t>
            </a:r>
            <a:endParaRPr lang="hr-H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213854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hr-HR" altLang="ko-KR" dirty="0" smtClean="0"/>
              <a:t>Osnovni </a:t>
            </a:r>
            <a:r>
              <a:rPr lang="hr-HR" altLang="ko-KR" dirty="0" err="1" smtClean="0"/>
              <a:t>layout</a:t>
            </a:r>
            <a:endParaRPr lang="en-US" altLang="ko-K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solidFill>
              <a:srgbClr val="F158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rgbClr val="ED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rgbClr val="175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rgbClr val="21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rgbClr val="202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4"/>
            <a:ext cx="1762125" cy="45719"/>
          </a:xfrm>
          <a:prstGeom prst="rect">
            <a:avLst/>
          </a:prstGeom>
          <a:solidFill>
            <a:srgbClr val="213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52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alphaModFix amt="97000"/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96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" y="498764"/>
            <a:ext cx="11055927" cy="6040581"/>
          </a:xfrm>
          <a:prstGeom prst="rect">
            <a:avLst/>
          </a:prstGeom>
          <a:solidFill>
            <a:srgbClr val="EDE8E3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0" y="2858807"/>
            <a:ext cx="12191999" cy="2204134"/>
          </a:xfrm>
          <a:prstGeom prst="rect">
            <a:avLst/>
          </a:prstGeom>
          <a:gradFill flip="none" rotWithShape="1">
            <a:gsLst>
              <a:gs pos="74000">
                <a:srgbClr val="EDE8E3">
                  <a:alpha val="45000"/>
                </a:srgbClr>
              </a:gs>
              <a:gs pos="45000">
                <a:srgbClr val="EDE8E3">
                  <a:alpha val="62000"/>
                </a:srgbClr>
              </a:gs>
              <a:gs pos="8000">
                <a:srgbClr val="F15847">
                  <a:alpha val="23000"/>
                </a:srgbClr>
              </a:gs>
              <a:gs pos="96000">
                <a:srgbClr val="175FA7">
                  <a:alpha val="71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753445" y="2639304"/>
            <a:ext cx="4261727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3"/>
          <a:stretch/>
        </p:blipFill>
        <p:spPr>
          <a:xfrm>
            <a:off x="930752" y="2856890"/>
            <a:ext cx="3907113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92769" y="312821"/>
            <a:ext cx="11553241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84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787091-7430-48E2-A263-D592A20EF329}"/>
              </a:ext>
            </a:extLst>
          </p:cNvPr>
          <p:cNvGrpSpPr/>
          <p:nvPr userDrawn="1"/>
        </p:nvGrpSpPr>
        <p:grpSpPr>
          <a:xfrm>
            <a:off x="0" y="3898232"/>
            <a:ext cx="12192000" cy="1467852"/>
            <a:chOff x="4379494" y="697832"/>
            <a:chExt cx="2586787" cy="1684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D5B5E3-8451-44E0-A2F2-73F627495F6A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solidFill>
              <a:srgbClr val="F158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53FCF4-CFA5-4439-85D7-60C093B7B6F6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rgbClr val="ED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14D7CB-A7CE-45EA-BFC0-4EA43BD9D79D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rgbClr val="175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A2D13A-D090-408D-87D5-CF70F6373DDE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rgbClr val="21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284FFD-1FBD-484A-94D6-3BF0E9164477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rgbClr val="202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2" r:id="rId2"/>
    <p:sldLayoutId id="2147483740" r:id="rId3"/>
    <p:sldLayoutId id="2147483737" r:id="rId4"/>
    <p:sldLayoutId id="2147483736" r:id="rId5"/>
    <p:sldLayoutId id="2147483739" r:id="rId6"/>
  </p:sldLayoutIdLst>
  <p:timing>
    <p:tnLst>
      <p:par>
        <p:cTn id="1" dur="indefinite" restart="never" nodeType="tmRoot"/>
      </p:par>
    </p:tnLst>
  </p:timing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6A15F.B56EF08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055" y="2336800"/>
            <a:ext cx="10317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Multisenzorsko</a:t>
            </a:r>
            <a:r>
              <a:rPr lang="hr-H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zračno snimanje Republike Hrvatske za potrebe procjene smanjenja rizika od katastrofa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233" y="4063809"/>
            <a:ext cx="846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Martina Ciprijan, dipl. ing. </a:t>
            </a:r>
            <a:r>
              <a:rPr lang="hr-H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</a:t>
            </a:r>
            <a:r>
              <a:rPr lang="hr-H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hr-H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hr-H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hr-H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Marijan Marjanović, dipl. ing. </a:t>
            </a:r>
            <a:r>
              <a:rPr lang="hr-H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</a:t>
            </a:r>
            <a:r>
              <a:rPr lang="hr-H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0"/>
            <a:ext cx="12192000" cy="936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16" y="99228"/>
            <a:ext cx="1951778" cy="19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775" y="2153365"/>
            <a:ext cx="8575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Zajednica ponuditelja: 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sz="2000" dirty="0" err="1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Geoprojekt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d.d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iz Splita</a:t>
            </a:r>
          </a:p>
          <a:p>
            <a:pPr>
              <a:tabLst>
                <a:tab pos="2508250" algn="l"/>
              </a:tabLst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000" dirty="0" err="1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Flycom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d.o.o. iz Slovenije</a:t>
            </a:r>
          </a:p>
          <a:p>
            <a:pPr>
              <a:tabLst>
                <a:tab pos="2508250" algn="l"/>
              </a:tabLst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Geodetski </a:t>
            </a:r>
            <a:r>
              <a:rPr lang="hr-HR" sz="2000" dirty="0" err="1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inštitut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Slovenije</a:t>
            </a:r>
          </a:p>
          <a:p>
            <a:pPr>
              <a:tabLst>
                <a:tab pos="2508250" algn="l"/>
              </a:tabLst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000" dirty="0" err="1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Iskratel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telekomunikacijski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d.o.o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iz Slovenije</a:t>
            </a:r>
          </a:p>
          <a:p>
            <a:pPr>
              <a:tabLst>
                <a:tab pos="2508250" algn="l"/>
              </a:tabLst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000" dirty="0" err="1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Meixner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Vermessung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 </a:t>
            </a:r>
            <a:r>
              <a:rPr lang="hr-HR" sz="2000" dirty="0" err="1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GmbH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iz Austrije</a:t>
            </a:r>
          </a:p>
          <a:p>
            <a:pPr>
              <a:tabLst>
                <a:tab pos="2508250" algn="l"/>
              </a:tabLst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IRS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ltalian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Srl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iz Italije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775" y="4430912"/>
            <a:ext cx="552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Ukupni ugovoreni iznos: 28.509.989,84 kn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775" y="5077243"/>
            <a:ext cx="450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 za završetak: 30. studenog 2023.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7" y="1461865"/>
            <a:ext cx="4036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ugovor potpisan u prosincu 2021.</a:t>
            </a:r>
            <a:endParaRPr lang="en-GB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5" y="738590"/>
            <a:ext cx="91208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100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Ugovor o javnoj nabavi usluga </a:t>
            </a:r>
            <a:r>
              <a:rPr lang="hr-HR" sz="2100" b="1" dirty="0" err="1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multisenzorskog</a:t>
            </a:r>
            <a:r>
              <a:rPr lang="hr-HR" sz="2100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snimanja Republike Hrvatske</a:t>
            </a:r>
          </a:p>
        </p:txBody>
      </p:sp>
    </p:spTree>
    <p:extLst>
      <p:ext uri="{BB962C8B-B14F-4D97-AF65-F5344CB8AC3E}">
        <p14:creationId xmlns:p14="http://schemas.microsoft.com/office/powerpoint/2010/main" val="17716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365" y="1436643"/>
            <a:ext cx="1053916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igitalni model reljefa (DMR) i digitalni model površina (DMP) – izradit će se setovi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podataka dobiveni iz klasificiranih LIDAR podataka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digitalne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ortofotokarte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 mjerilu 1:5000 koje su izrađene iz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aerofotogrametrijskog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snimanja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365" y="2818224"/>
            <a:ext cx="75508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Minimalna gustoća točaka za zračno LIDAR snimanje RH: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točke po m</a:t>
            </a:r>
            <a:r>
              <a:rPr lang="hr-HR" sz="2000" baseline="30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 </a:t>
            </a:r>
            <a:r>
              <a:rPr lang="hr-HR" sz="2000" dirty="0" err="1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izvanurbanim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područjima (nenaseljenim i rjeđe naseljenim mjestima)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točaka po m</a:t>
            </a:r>
            <a:r>
              <a:rPr lang="hr-HR" sz="2000" baseline="30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 urbanim područjima (gradovima i naseljima veće gustoće)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Točke laserskog skeniranja trebaju biti homogeno raspoređene.</a:t>
            </a:r>
            <a:b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Oko 32% područja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zadatka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obuhvaćaju urbana područja, a </a:t>
            </a:r>
            <a:r>
              <a:rPr lang="hr-HR" sz="2000" dirty="0" err="1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izvanurbana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područja 68%.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105" y="2537328"/>
            <a:ext cx="4074012" cy="4074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62152" y="567558"/>
            <a:ext cx="103815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100" b="1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Aerofotogrametrijsko</a:t>
            </a:r>
            <a:r>
              <a:rPr lang="hr-HR" sz="2100" b="1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snimanje i zračno LIDAR snimanje Republike Hrvatske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86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948" y="1790567"/>
            <a:ext cx="752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Minimalna gustoća točaka za zračno LIDAR snimanje nasipa: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točaka po m</a:t>
            </a:r>
            <a:r>
              <a:rPr lang="hr-HR" sz="2000" baseline="30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nasipima i njihovim neposrednim koridorima ukupne širine minimalno 500 m</a:t>
            </a:r>
          </a:p>
        </p:txBody>
      </p:sp>
      <p:pic>
        <p:nvPicPr>
          <p:cNvPr id="4" name="Picture 3" descr="cid:image002.jpg@01D6A15F.B56EF08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34" y="2863570"/>
            <a:ext cx="4309483" cy="375006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1947" y="3398228"/>
            <a:ext cx="70831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prostorni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 izrazito visoke prostorne rezolucije nasipa što će omogućiti izradu analiza stanja nasipa visoke točnosti i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pouzdanosti (3501 km)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dirty="0" smtClean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nasipima će, dodatno, biti nadopunjeni podacima i analizama koje će proizaći iz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hiperspektralnog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termalnog snimanja za rijeke Kupa, Sava, Drava i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Dunav (1350 km)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1947" y="729527"/>
            <a:ext cx="7114445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r-HR" sz="2000" b="1" dirty="0" err="1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Koridorno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zračno LIDAR snimanje nasipa Republike Hrvatske</a:t>
            </a:r>
            <a:endParaRPr lang="hr-HR" sz="2000" b="1" dirty="0">
              <a:solidFill>
                <a:srgbClr val="21385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474" y="593889"/>
            <a:ext cx="928540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2" algn="just">
              <a:lnSpc>
                <a:spcPct val="107000"/>
              </a:lnSpc>
              <a:spcAft>
                <a:spcPts val="0"/>
              </a:spcAft>
            </a:pP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Razdoblje snimanja i vremenski uvjeti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 prikupljanju LIDAR podataka moraju se poštivati sljedeći uvjeti okoliša: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snijega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lišća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odostaj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 biti srednji do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niski</a:t>
            </a:r>
            <a:endParaRPr lang="hr-HR" sz="2000" dirty="0">
              <a:solidFill>
                <a:srgbClr val="21385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074" y="2782803"/>
            <a:ext cx="9266305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mjerenje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trebalo obaviti u rano proljeće, zimu ili kasnu jesen bez snijega i lišća (minimalna vegetacija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vlaga zraka između skenera i terena može smanjiti jačinu LIDAR signala što će rezultirati manjim ili nikakvim povratom signala od terena.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se osigurala homogenost rasporeda točaka, LIDAR mjerenja ne bi trebalo obavljati u vjetrovitim ili turbulentnim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uvjetima</a:t>
            </a:r>
            <a:endParaRPr lang="hr-HR" sz="2000" dirty="0">
              <a:solidFill>
                <a:srgbClr val="21385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074" y="4834775"/>
            <a:ext cx="82861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očekuje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najmanje sljedeća točnost pojedinačnih izmjerenih laserskih točaka (na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čvrstim, nezaklonjenim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objektima tipa zgrade, prometnice i sl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hr-HR" sz="2000" dirty="0" smtClean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2287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sz="2000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isinska 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točnost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hr-HR" sz="2000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 m</a:t>
            </a:r>
            <a:endParaRPr lang="hr-HR" sz="2000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2287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000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oložajna 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točnost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 m</a:t>
            </a:r>
            <a:endParaRPr lang="hr-HR" sz="2000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13995"/>
              </p:ext>
            </p:extLst>
          </p:nvPr>
        </p:nvGraphicFramePr>
        <p:xfrm>
          <a:off x="2069982" y="1410927"/>
          <a:ext cx="8052036" cy="4899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3039">
                  <a:extLst>
                    <a:ext uri="{9D8B030D-6E8A-4147-A177-3AD203B41FA5}">
                      <a16:colId xmlns:a16="http://schemas.microsoft.com/office/drawing/2014/main" val="3863664349"/>
                    </a:ext>
                  </a:extLst>
                </a:gridCol>
                <a:gridCol w="3650410">
                  <a:extLst>
                    <a:ext uri="{9D8B030D-6E8A-4147-A177-3AD203B41FA5}">
                      <a16:colId xmlns:a16="http://schemas.microsoft.com/office/drawing/2014/main" val="3947517820"/>
                    </a:ext>
                  </a:extLst>
                </a:gridCol>
                <a:gridCol w="1258242">
                  <a:extLst>
                    <a:ext uri="{9D8B030D-6E8A-4147-A177-3AD203B41FA5}">
                      <a16:colId xmlns:a16="http://schemas.microsoft.com/office/drawing/2014/main" val="1928043046"/>
                    </a:ext>
                  </a:extLst>
                </a:gridCol>
                <a:gridCol w="1012276">
                  <a:extLst>
                    <a:ext uri="{9D8B030D-6E8A-4147-A177-3AD203B41FA5}">
                      <a16:colId xmlns:a16="http://schemas.microsoft.com/office/drawing/2014/main" val="750262229"/>
                    </a:ext>
                  </a:extLst>
                </a:gridCol>
                <a:gridCol w="998069">
                  <a:extLst>
                    <a:ext uri="{9D8B030D-6E8A-4147-A177-3AD203B41FA5}">
                      <a16:colId xmlns:a16="http://schemas.microsoft.com/office/drawing/2014/main" val="3064847557"/>
                    </a:ext>
                  </a:extLst>
                </a:gridCol>
              </a:tblGrid>
              <a:tr h="5207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Grid modeli (korištene klase)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892083"/>
                  </a:ext>
                </a:extLst>
              </a:tr>
              <a:tr h="52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LAS klasa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Opis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Obavezna klasa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DMR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DMP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671573"/>
                  </a:ext>
                </a:extLst>
              </a:tr>
              <a:tr h="52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Neklasificirano (podaci koji nisu procesirani)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53647"/>
                  </a:ext>
                </a:extLst>
              </a:tr>
              <a:tr h="52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Neklasificirano (procesirani podaci, koji nisu dodijeljeni nijednoj klasi)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845251"/>
                  </a:ext>
                </a:extLst>
              </a:tr>
              <a:tr h="52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Tlo/teren (također točke ispod mostova, nadvožnjaka i sl.)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141553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Niska vegetacija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0751272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Srednja vegetacija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451980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Visoka vegetacija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3140904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Zgrade (krovovi i fasade)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2042336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Šum (noise)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010588"/>
                  </a:ext>
                </a:extLst>
              </a:tr>
              <a:tr h="52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Vode (također točke voda ispod mostova)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2611839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Mostovi, vijadukti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X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477370"/>
                  </a:ext>
                </a:extLst>
              </a:tr>
              <a:tr h="253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Ukupno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 klasa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343111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23930" y="647360"/>
            <a:ext cx="339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Klasifikacija laserskih točaka</a:t>
            </a:r>
            <a:endParaRPr lang="hr-HR" sz="2000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39" y="1451728"/>
            <a:ext cx="8897286" cy="451358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81114" y="915757"/>
            <a:ext cx="3363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 model reljefa (DMR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50" y="1311284"/>
            <a:ext cx="8597699" cy="462760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700490" y="783782"/>
            <a:ext cx="4115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 </a:t>
            </a:r>
            <a:r>
              <a:rPr lang="nn-NO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površina </a:t>
            </a:r>
            <a:r>
              <a:rPr lang="nn-NO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(DMP</a:t>
            </a:r>
            <a:r>
              <a:rPr lang="nn-NO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5"/>
          <a:stretch/>
        </p:blipFill>
        <p:spPr>
          <a:xfrm>
            <a:off x="2007907" y="1324725"/>
            <a:ext cx="7871383" cy="444447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26732" y="830916"/>
            <a:ext cx="4804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 </a:t>
            </a:r>
            <a:r>
              <a:rPr lang="nn-NO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površina </a:t>
            </a:r>
            <a:r>
              <a:rPr lang="nn-NO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(DMP</a:t>
            </a:r>
            <a:r>
              <a:rPr lang="nn-NO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978" y="1880754"/>
            <a:ext cx="8257881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Sukladno Ugovoru o sufinanciranju i partnerstvu na projektu sklopljenom s Gradom Zagrebom, Državna geodetska uprava isporučit će:</a:t>
            </a: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LIDAR podaci za područje Grada Zagreba, rezolucije 8 točaka/m</a:t>
            </a:r>
            <a:r>
              <a:rPr lang="hr-HR" sz="2000" baseline="30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Digitalna </a:t>
            </a:r>
            <a:r>
              <a:rPr lang="hr-HR" sz="2000" dirty="0" err="1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ortofotokarta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(DOF5) za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područje Grada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Zagreba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 model reljefa (DMR) područja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Grada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Zagreba izrađen na osnovu LIDAR podataka</a:t>
            </a:r>
          </a:p>
          <a:p>
            <a:pPr marL="342900" indent="-342900">
              <a:spcAft>
                <a:spcPts val="800"/>
              </a:spcAft>
              <a:buFontTx/>
              <a:buAutoNum type="arabicPeriod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 model površina (DMP) za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područje Grada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izrađen na osnovu LIDAR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</a:p>
          <a:p>
            <a:pPr marL="285750" indent="-285750">
              <a:buFontTx/>
              <a:buChar char="-"/>
            </a:pP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908" y="1306255"/>
            <a:ext cx="101735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kako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 se smanjio rizik na najmanju moguću mjeru i osiguralo izvršenje usluga u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ugovorenom roku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Izvršitelj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dužan započeti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obradom podataka zračnog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LIDAR snimanja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aerofotogrametrijskog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snimanja odmah po obavljenom snimanju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određenog područja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Republike Hrvatske (bloka ili više blokova) odnosno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koridornog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zračnog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LIDAR snimanja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nasipa te kontinuirano isporučivati rezultate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908" y="3322096"/>
            <a:ext cx="8920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područje koje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obuhvaća administrativno područje Grada Zagreba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 prioritet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sve grupe predmeta nabave za snimanje i obradu podataka, izradu i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isporuku rezultata s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obzirom da su ti proizvodi neophodni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provedbu aktivnosti </a:t>
            </a:r>
            <a:r>
              <a:rPr lang="hr-HR" sz="2000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Procjene 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potresnog </a:t>
            </a:r>
            <a:r>
              <a:rPr lang="hr-HR" sz="2000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rizika za područje Grada 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Zagreba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iznimno važan dio ovog projekta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562" y="1225689"/>
            <a:ext cx="91580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predložen slijedom niza prethodno provedenih projekata i studija koje su se izrađivale za potrebe procjene rizika od katastrofa za Republiku Hrvatsku</a:t>
            </a:r>
          </a:p>
          <a:p>
            <a:endParaRPr lang="hr-HR" sz="2000" dirty="0" smtClean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000" dirty="0" smtClean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b="1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utvrđeno 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je točnost izrađenih modela shvaćanja rizika za potrebe praktičnog korištenja u postupcima </a:t>
            </a:r>
            <a:r>
              <a:rPr lang="hr-HR" sz="2000" b="1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planiranja, ovisna 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kvaliteti i točnosti dostupnih prostornih </a:t>
            </a:r>
            <a:r>
              <a:rPr lang="hr-HR" sz="2000" b="1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</a:p>
          <a:p>
            <a:endParaRPr lang="hr-HR" sz="2000" dirty="0" smtClean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najvećoj mjeri, ta ocjena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odnosi se na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točnost službenog digitalnog modela reljefa (DMR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hr-HR" sz="2000" dirty="0" smtClean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DMR je skup položajno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visinski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određenih točaka i geometrijskih elemenata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potrebnih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prikaz Zemljine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površine</a:t>
            </a:r>
            <a:endParaRPr lang="hr-HR" sz="2000" dirty="0" smtClean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r-HR" sz="2000" dirty="0" smtClean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5552" y="536028"/>
            <a:ext cx="94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hr-HR" sz="2400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F26A040-0DAC-4E3A-B7E9-5574D11389BC}"/>
              </a:ext>
            </a:extLst>
          </p:cNvPr>
          <p:cNvSpPr txBox="1">
            <a:spLocks/>
          </p:cNvSpPr>
          <p:nvPr/>
        </p:nvSpPr>
        <p:spPr>
          <a:xfrm>
            <a:off x="5721898" y="3364512"/>
            <a:ext cx="5925956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hr-HR" altLang="ko-KR" sz="3600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martina.ciprijan@dgu.hr</a:t>
            </a:r>
            <a:endParaRPr lang="en-US" altLang="ko-KR" sz="2800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1898" y="4107793"/>
            <a:ext cx="501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https://dgu.gov.hr</a:t>
            </a:r>
            <a:endParaRPr lang="hr-HR" sz="3600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0"/>
            <a:ext cx="12192000" cy="936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16" y="99228"/>
            <a:ext cx="1951778" cy="19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685" y="898903"/>
            <a:ext cx="9619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izradu i ažuriranje DMR-a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prikupljaju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fotogrametrijskim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kartiranjem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stereoizmjerom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uz pomoć digitalnih fotogrametrijskih stanica iz </a:t>
            </a:r>
            <a:r>
              <a:rPr lang="hr-HR" sz="2000" dirty="0" err="1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aerofotogrametrijskog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snimanja gdje rezolucija snimaka mora biti najmanje 30 cm (GSD ≤30)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685" y="2027722"/>
            <a:ext cx="9619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DMR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koristi pri proizvodnji izohipsa na TK25, kao osnova za rektifikaciju DOF5, za izradu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raznih kalkulacija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vezanih za idejni dio projekta te može biti korišten i u svrhe analiza reljefa, sjenčanje nagiba, izračun ekspozicije itd.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4953" y="3282480"/>
            <a:ext cx="4848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 model reljefa (DMR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19" y="3727248"/>
            <a:ext cx="4285851" cy="2879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1369" r="1420" b="1344"/>
          <a:stretch/>
        </p:blipFill>
        <p:spPr>
          <a:xfrm>
            <a:off x="670034" y="3754758"/>
            <a:ext cx="4046668" cy="285554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903076" y="4824248"/>
            <a:ext cx="1391877" cy="662152"/>
          </a:xfrm>
          <a:prstGeom prst="rightArrow">
            <a:avLst/>
          </a:prstGeom>
          <a:noFill/>
          <a:ln>
            <a:solidFill>
              <a:srgbClr val="213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2138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144" y="1409902"/>
            <a:ext cx="6750127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19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izrazito učinkovit način </a:t>
            </a:r>
            <a:r>
              <a:rPr lang="hr-HR" sz="19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prikupljanja visinskih </a:t>
            </a:r>
            <a:r>
              <a:rPr lang="hr-HR" sz="19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19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r-HR" sz="19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ehnologija </a:t>
            </a:r>
            <a:r>
              <a:rPr lang="hr-HR" sz="19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koristi laserske zrake koje su usmjerene prema željenom objektu i zatim se odašilju prema njemu, a ključno je mjerenje vremena putovanja impulsa zrake od emitiranja i, nakon refleksije, natrag do </a:t>
            </a:r>
            <a:r>
              <a:rPr lang="hr-HR" sz="19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19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r-HR" sz="19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rodimenzionalni </a:t>
            </a:r>
            <a:r>
              <a:rPr lang="hr-HR" sz="19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podaci svake izmjerene točke snimanog objekta se zatim dobivaju kombinacijom podataka više senzora koji uključuju GNSS, </a:t>
            </a:r>
            <a:r>
              <a:rPr lang="hr-HR" sz="19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inercijalni</a:t>
            </a:r>
            <a:r>
              <a:rPr lang="hr-HR" sz="19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navigacijski sustav (INS) i laserski </a:t>
            </a:r>
            <a:r>
              <a:rPr lang="hr-HR" sz="19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skener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19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9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sz="19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odatna </a:t>
            </a:r>
            <a:r>
              <a:rPr lang="hr-HR" sz="19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prednost upotrebe laserskih sustava je sposobnost prodiranja laserske zrake kroz vegetaciju (uz određene </a:t>
            </a:r>
            <a:r>
              <a:rPr lang="hr-HR" sz="19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uvjete </a:t>
            </a:r>
            <a:r>
              <a:rPr lang="hr-HR" sz="19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ograničenja), što omogućava dobivanje podataka o topografiji čak i na područjima pod </a:t>
            </a:r>
            <a:r>
              <a:rPr lang="hr-HR" sz="19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vegetacijom</a:t>
            </a:r>
            <a:endParaRPr lang="hr-HR" sz="19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4272" y="4765963"/>
            <a:ext cx="47713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 err="1">
                <a:solidFill>
                  <a:srgbClr val="757575"/>
                </a:solidFill>
                <a:latin typeface="Roboto"/>
              </a:rPr>
              <a:t>llustration</a:t>
            </a:r>
            <a:r>
              <a:rPr lang="en-GB" sz="1100" i="1" dirty="0">
                <a:solidFill>
                  <a:srgbClr val="757575"/>
                </a:solidFill>
                <a:latin typeface="Roboto"/>
              </a:rPr>
              <a:t> of LIDAR capture. Source: LIDAR-America.com.</a:t>
            </a:r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72" y="1577867"/>
            <a:ext cx="4771301" cy="3188096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12743" y="763571"/>
            <a:ext cx="856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LiDAR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(engl.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Detection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Ranging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tehnologija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laserskog snimanja</a:t>
            </a:r>
          </a:p>
          <a:p>
            <a:endParaRPr lang="hr-HR" sz="2000" dirty="0">
              <a:solidFill>
                <a:srgbClr val="2138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3EAAA-71B7-4F8C-87D8-5EE414375B92}"/>
              </a:ext>
            </a:extLst>
          </p:cNvPr>
          <p:cNvSpPr txBox="1"/>
          <p:nvPr/>
        </p:nvSpPr>
        <p:spPr>
          <a:xfrm>
            <a:off x="180312" y="489865"/>
            <a:ext cx="113584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24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„</a:t>
            </a:r>
            <a:r>
              <a:rPr lang="hr-HR" altLang="ko-KR" sz="2400" dirty="0" err="1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Multisenzorsko</a:t>
            </a:r>
            <a:r>
              <a:rPr lang="hr-HR" altLang="ko-KR" sz="24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zračno snimanje Republike Hrvatske za potrebe procjene smanjenja rizika od katastrofa”</a:t>
            </a:r>
            <a:endParaRPr lang="ko-KR" altLang="en-US" sz="24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5C65F4-0BC1-431C-8F5D-E94EDC504392}"/>
              </a:ext>
            </a:extLst>
          </p:cNvPr>
          <p:cNvSpPr/>
          <p:nvPr/>
        </p:nvSpPr>
        <p:spPr>
          <a:xfrm>
            <a:off x="1145883" y="1649862"/>
            <a:ext cx="430886" cy="430886"/>
          </a:xfrm>
          <a:prstGeom prst="ellipse">
            <a:avLst/>
          </a:prstGeom>
          <a:solidFill>
            <a:srgbClr val="F158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0E10D-1AAD-42B1-872C-E55118557DBA}"/>
              </a:ext>
            </a:extLst>
          </p:cNvPr>
          <p:cNvSpPr txBox="1"/>
          <p:nvPr/>
        </p:nvSpPr>
        <p:spPr>
          <a:xfrm>
            <a:off x="1761054" y="3199298"/>
            <a:ext cx="763503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Korisnik bespovratnih sredstava: </a:t>
            </a:r>
            <a:r>
              <a:rPr lang="hr-HR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Državna geodetska uprava</a:t>
            </a:r>
          </a:p>
          <a:p>
            <a:pPr>
              <a:spcBef>
                <a:spcPts val="600"/>
              </a:spcBef>
            </a:pPr>
            <a:r>
              <a:rPr lang="hr-HR" altLang="ko-K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Partneri na projektu: </a:t>
            </a:r>
            <a:r>
              <a:rPr lang="hr-HR" altLang="ko-KR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Geodetski fakultet</a:t>
            </a:r>
            <a:r>
              <a:rPr lang="hr-HR" altLang="ko-KR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ko-KR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Sveučilišta u Zagrebu i Grad Zagreb</a:t>
            </a:r>
          </a:p>
          <a:p>
            <a:pPr>
              <a:spcBef>
                <a:spcPts val="600"/>
              </a:spcBef>
            </a:pPr>
            <a:r>
              <a:rPr lang="hr-HR" altLang="ko-K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Sufinanciranje projekta: </a:t>
            </a:r>
            <a:r>
              <a:rPr lang="hr-HR" altLang="ko-KR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Hrvatske vode</a:t>
            </a:r>
            <a:endParaRPr lang="hr-HR" altLang="ko-KR" sz="1600" dirty="0" smtClean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E4A8D-4F88-4C4F-8133-9BE97CED2EDB}"/>
              </a:ext>
            </a:extLst>
          </p:cNvPr>
          <p:cNvSpPr txBox="1"/>
          <p:nvPr/>
        </p:nvSpPr>
        <p:spPr>
          <a:xfrm>
            <a:off x="1261452" y="175758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89EF14-63BF-4833-B86C-BF655C1C6D96}"/>
              </a:ext>
            </a:extLst>
          </p:cNvPr>
          <p:cNvSpPr/>
          <p:nvPr/>
        </p:nvSpPr>
        <p:spPr>
          <a:xfrm>
            <a:off x="1145883" y="3256028"/>
            <a:ext cx="430886" cy="430886"/>
          </a:xfrm>
          <a:prstGeom prst="ellipse">
            <a:avLst/>
          </a:prstGeom>
          <a:solidFill>
            <a:srgbClr val="175FA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7EB8D-C2DD-49AD-9C1D-BCC8A65BB591}"/>
              </a:ext>
            </a:extLst>
          </p:cNvPr>
          <p:cNvSpPr txBox="1"/>
          <p:nvPr/>
        </p:nvSpPr>
        <p:spPr>
          <a:xfrm>
            <a:off x="1761054" y="5166253"/>
            <a:ext cx="46082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Vrijednost </a:t>
            </a:r>
            <a:r>
              <a:rPr lang="hr-H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projekta: </a:t>
            </a:r>
            <a:r>
              <a:rPr lang="hr-HR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135.045.851,70 kn (EFRR – 85%, nacionalna komponenta – 15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ko-KR" altLang="en-US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50CB6-40BB-4C44-BC98-748704DF1E5D}"/>
              </a:ext>
            </a:extLst>
          </p:cNvPr>
          <p:cNvSpPr txBox="1"/>
          <p:nvPr/>
        </p:nvSpPr>
        <p:spPr>
          <a:xfrm>
            <a:off x="1261452" y="336374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7CBE34-A8EB-4A03-826F-BED437FD22F5}"/>
              </a:ext>
            </a:extLst>
          </p:cNvPr>
          <p:cNvSpPr/>
          <p:nvPr/>
        </p:nvSpPr>
        <p:spPr>
          <a:xfrm>
            <a:off x="1145884" y="4508490"/>
            <a:ext cx="430886" cy="430886"/>
          </a:xfrm>
          <a:prstGeom prst="ellipse">
            <a:avLst/>
          </a:prstGeom>
          <a:solidFill>
            <a:srgbClr val="21385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0CA4E-347C-48ED-9BB9-5699B0AA7BBD}"/>
              </a:ext>
            </a:extLst>
          </p:cNvPr>
          <p:cNvSpPr txBox="1"/>
          <p:nvPr/>
        </p:nvSpPr>
        <p:spPr>
          <a:xfrm>
            <a:off x="1761054" y="6077262"/>
            <a:ext cx="568301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Razdoblje provedbe</a:t>
            </a:r>
            <a:r>
              <a:rPr lang="hr-HR" altLang="ko-K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altLang="ko-KR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svibanj 2020. – prosinac 2023.</a:t>
            </a:r>
            <a:r>
              <a:rPr lang="hr-HR" altLang="ko-K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1C389-3626-435D-8E6C-716F5CAB54B9}"/>
              </a:ext>
            </a:extLst>
          </p:cNvPr>
          <p:cNvSpPr txBox="1"/>
          <p:nvPr/>
        </p:nvSpPr>
        <p:spPr>
          <a:xfrm>
            <a:off x="1261453" y="4616210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87B8E1-B391-4C8C-9BA6-4A4F70DF8D7C}"/>
              </a:ext>
            </a:extLst>
          </p:cNvPr>
          <p:cNvSpPr/>
          <p:nvPr/>
        </p:nvSpPr>
        <p:spPr>
          <a:xfrm>
            <a:off x="1145883" y="6109450"/>
            <a:ext cx="430886" cy="430886"/>
          </a:xfrm>
          <a:prstGeom prst="ellipse">
            <a:avLst/>
          </a:prstGeom>
          <a:solidFill>
            <a:srgbClr val="202D4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EDF35-D202-43B5-8F1B-4E9CBBD68A4D}"/>
              </a:ext>
            </a:extLst>
          </p:cNvPr>
          <p:cNvSpPr txBox="1"/>
          <p:nvPr/>
        </p:nvSpPr>
        <p:spPr>
          <a:xfrm>
            <a:off x="1761054" y="1585540"/>
            <a:ext cx="9261989" cy="172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Operativni program Konkurentnost i </a:t>
            </a:r>
            <a:r>
              <a:rPr lang="hr-H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kohezija</a:t>
            </a:r>
          </a:p>
          <a:p>
            <a:r>
              <a:rPr lang="hr-HR" u="sng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Prioritetna os </a:t>
            </a:r>
            <a:r>
              <a:rPr lang="hr-HR" u="sng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hr-HR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"Klimatske promjene i upravljanje rizicima</a:t>
            </a:r>
            <a:r>
              <a:rPr lang="hr-HR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r>
              <a:rPr lang="hr-HR" u="sng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Investicijski </a:t>
            </a:r>
            <a:r>
              <a:rPr lang="hr-HR" u="sng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prioritet </a:t>
            </a:r>
            <a:r>
              <a:rPr lang="hr-HR" u="sng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5b </a:t>
            </a:r>
            <a:r>
              <a:rPr lang="hr-HR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"Promicanje ulaganja koja se odnose na posebne rizike, osiguranje otpornosti na katastrofe i razvoj sustava za upravljanje katastrofama" </a:t>
            </a:r>
          </a:p>
          <a:p>
            <a:r>
              <a:rPr lang="hr-HR" u="sng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Specifični </a:t>
            </a:r>
            <a:r>
              <a:rPr lang="hr-HR" u="sng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 </a:t>
            </a:r>
            <a:r>
              <a:rPr lang="hr-HR" u="sng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5b1</a:t>
            </a:r>
            <a:r>
              <a:rPr lang="hr-HR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Jačanje 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sustava upravljanja katastrofama </a:t>
            </a:r>
            <a:r>
              <a:rPr lang="hr-HR" sz="1600" dirty="0">
                <a:solidFill>
                  <a:srgbClr val="213854"/>
                </a:solidFill>
              </a:rPr>
              <a:t/>
            </a:r>
            <a:br>
              <a:rPr lang="hr-HR" sz="1600" dirty="0">
                <a:solidFill>
                  <a:srgbClr val="213854"/>
                </a:solidFill>
              </a:rPr>
            </a:br>
            <a:endParaRPr lang="ko-KR" altLang="en-US" sz="16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324BF-B98E-4CDD-AD79-F4653D748F28}"/>
              </a:ext>
            </a:extLst>
          </p:cNvPr>
          <p:cNvSpPr txBox="1"/>
          <p:nvPr/>
        </p:nvSpPr>
        <p:spPr>
          <a:xfrm>
            <a:off x="1261452" y="6191293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hr-HR" altLang="ko-KR" sz="1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765" y="3434511"/>
            <a:ext cx="3444247" cy="34838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61054" y="4398219"/>
            <a:ext cx="71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Posredničko tijelo razine 1: </a:t>
            </a:r>
            <a:r>
              <a:rPr lang="hr-HR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gospodarstva i održivog razvoja</a:t>
            </a:r>
          </a:p>
          <a:p>
            <a:r>
              <a:rPr lang="hr-HR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Posredničko tijelo razine </a:t>
            </a:r>
            <a:r>
              <a:rPr lang="hr-H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hr-HR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Hrvatske vode</a:t>
            </a:r>
            <a:endParaRPr lang="hr-HR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5C65F4-0BC1-431C-8F5D-E94EDC504392}"/>
              </a:ext>
            </a:extLst>
          </p:cNvPr>
          <p:cNvSpPr/>
          <p:nvPr/>
        </p:nvSpPr>
        <p:spPr>
          <a:xfrm>
            <a:off x="1125753" y="5261441"/>
            <a:ext cx="430886" cy="430886"/>
          </a:xfrm>
          <a:prstGeom prst="ellipse">
            <a:avLst/>
          </a:prstGeom>
          <a:solidFill>
            <a:srgbClr val="F158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5E4A8D-4F88-4C4F-8133-9BE97CED2EDB}"/>
              </a:ext>
            </a:extLst>
          </p:cNvPr>
          <p:cNvSpPr txBox="1"/>
          <p:nvPr/>
        </p:nvSpPr>
        <p:spPr>
          <a:xfrm>
            <a:off x="1241322" y="5369161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hr-HR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767" y="641224"/>
            <a:ext cx="309613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Upravljačka i organizacijska </a:t>
            </a:r>
            <a:r>
              <a:rPr lang="hr-HR" sz="2000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Projekta</a:t>
            </a:r>
            <a:endParaRPr lang="hr-HR" dirty="0">
              <a:solidFill>
                <a:srgbClr val="21385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6ADB309-DEC5-47FF-84F7-5486F2121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602675"/>
              </p:ext>
            </p:extLst>
          </p:nvPr>
        </p:nvGraphicFramePr>
        <p:xfrm>
          <a:off x="3464954" y="-708694"/>
          <a:ext cx="4599940" cy="8559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76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55C65F4-0BC1-431C-8F5D-E94EDC504392}"/>
              </a:ext>
            </a:extLst>
          </p:cNvPr>
          <p:cNvSpPr/>
          <p:nvPr/>
        </p:nvSpPr>
        <p:spPr>
          <a:xfrm>
            <a:off x="1097233" y="1797724"/>
            <a:ext cx="430886" cy="430886"/>
          </a:xfrm>
          <a:prstGeom prst="ellipse">
            <a:avLst/>
          </a:prstGeom>
          <a:solidFill>
            <a:srgbClr val="F158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0E10D-1AAD-42B1-872C-E55118557DBA}"/>
              </a:ext>
            </a:extLst>
          </p:cNvPr>
          <p:cNvSpPr txBox="1"/>
          <p:nvPr/>
        </p:nvSpPr>
        <p:spPr>
          <a:xfrm>
            <a:off x="1643689" y="1775201"/>
            <a:ext cx="6807584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Izrada tehničkih specifikacija i definiranje standardnih proizvoda</a:t>
            </a:r>
            <a:endParaRPr lang="hr-HR" altLang="ko-KR" dirty="0" smtClean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hr-HR" altLang="ko-KR" dirty="0" smtClean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E4A8D-4F88-4C4F-8133-9BE97CED2EDB}"/>
              </a:ext>
            </a:extLst>
          </p:cNvPr>
          <p:cNvSpPr txBox="1"/>
          <p:nvPr/>
        </p:nvSpPr>
        <p:spPr>
          <a:xfrm>
            <a:off x="1212802" y="1874667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89EF14-63BF-4833-B86C-BF655C1C6D96}"/>
              </a:ext>
            </a:extLst>
          </p:cNvPr>
          <p:cNvSpPr/>
          <p:nvPr/>
        </p:nvSpPr>
        <p:spPr>
          <a:xfrm>
            <a:off x="1097232" y="2310431"/>
            <a:ext cx="430886" cy="430886"/>
          </a:xfrm>
          <a:prstGeom prst="ellipse">
            <a:avLst/>
          </a:prstGeom>
          <a:solidFill>
            <a:srgbClr val="175FA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7EB8D-C2DD-49AD-9C1D-BCC8A65BB591}"/>
              </a:ext>
            </a:extLst>
          </p:cNvPr>
          <p:cNvSpPr txBox="1"/>
          <p:nvPr/>
        </p:nvSpPr>
        <p:spPr>
          <a:xfrm>
            <a:off x="1642373" y="2330822"/>
            <a:ext cx="88963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Nabava i smještaj opreme za prikupljanje, analizu i obradu podataka</a:t>
            </a:r>
            <a:endParaRPr lang="ko-KR" altLang="en-US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50CB6-40BB-4C44-BC98-748704DF1E5D}"/>
              </a:ext>
            </a:extLst>
          </p:cNvPr>
          <p:cNvSpPr txBox="1"/>
          <p:nvPr/>
        </p:nvSpPr>
        <p:spPr>
          <a:xfrm>
            <a:off x="1212801" y="2387374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7CBE34-A8EB-4A03-826F-BED437FD22F5}"/>
              </a:ext>
            </a:extLst>
          </p:cNvPr>
          <p:cNvSpPr/>
          <p:nvPr/>
        </p:nvSpPr>
        <p:spPr>
          <a:xfrm>
            <a:off x="1097232" y="2849889"/>
            <a:ext cx="430884" cy="430886"/>
          </a:xfrm>
          <a:prstGeom prst="ellipse">
            <a:avLst/>
          </a:prstGeom>
          <a:solidFill>
            <a:srgbClr val="21385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0CA4E-347C-48ED-9BB9-5699B0AA7BBD}"/>
              </a:ext>
            </a:extLst>
          </p:cNvPr>
          <p:cNvSpPr txBox="1"/>
          <p:nvPr/>
        </p:nvSpPr>
        <p:spPr>
          <a:xfrm>
            <a:off x="1611801" y="2855165"/>
            <a:ext cx="642383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b="1" dirty="0" err="1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Multisenzorsko</a:t>
            </a:r>
            <a:r>
              <a:rPr lang="hr-HR" altLang="ko-K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zračno snimanje Republike Hrvatske</a:t>
            </a:r>
            <a:endParaRPr lang="ko-KR" altLang="en-US" b="1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1C389-3626-435D-8E6C-716F5CAB54B9}"/>
              </a:ext>
            </a:extLst>
          </p:cNvPr>
          <p:cNvSpPr txBox="1"/>
          <p:nvPr/>
        </p:nvSpPr>
        <p:spPr>
          <a:xfrm>
            <a:off x="1212802" y="2926832"/>
            <a:ext cx="199748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87B8E1-B391-4C8C-9BA6-4A4F70DF8D7C}"/>
              </a:ext>
            </a:extLst>
          </p:cNvPr>
          <p:cNvSpPr/>
          <p:nvPr/>
        </p:nvSpPr>
        <p:spPr>
          <a:xfrm>
            <a:off x="1097233" y="3388184"/>
            <a:ext cx="430886" cy="430886"/>
          </a:xfrm>
          <a:prstGeom prst="ellipse">
            <a:avLst/>
          </a:prstGeom>
          <a:solidFill>
            <a:srgbClr val="202D4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EDF35-D202-43B5-8F1B-4E9CBBD68A4D}"/>
              </a:ext>
            </a:extLst>
          </p:cNvPr>
          <p:cNvSpPr txBox="1"/>
          <p:nvPr/>
        </p:nvSpPr>
        <p:spPr>
          <a:xfrm>
            <a:off x="1611801" y="3388183"/>
            <a:ext cx="536165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i obrada </a:t>
            </a:r>
            <a:r>
              <a:rPr lang="hr-HR" b="1" dirty="0" err="1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multisenzorskog</a:t>
            </a:r>
            <a:r>
              <a:rPr lang="hr-H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zračnog snimanja</a:t>
            </a:r>
            <a:r>
              <a:rPr lang="hr-HR" dirty="0">
                <a:solidFill>
                  <a:srgbClr val="213854"/>
                </a:solidFill>
              </a:rPr>
              <a:t/>
            </a:r>
            <a:br>
              <a:rPr lang="hr-HR" dirty="0">
                <a:solidFill>
                  <a:srgbClr val="213854"/>
                </a:solidFill>
              </a:rPr>
            </a:br>
            <a:endParaRPr lang="ko-KR" altLang="en-US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324BF-B98E-4CDD-AD79-F4653D748F28}"/>
              </a:ext>
            </a:extLst>
          </p:cNvPr>
          <p:cNvSpPr txBox="1"/>
          <p:nvPr/>
        </p:nvSpPr>
        <p:spPr>
          <a:xfrm>
            <a:off x="1212802" y="3465128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3EAAA-71B7-4F8C-87D8-5EE414375B92}"/>
              </a:ext>
            </a:extLst>
          </p:cNvPr>
          <p:cNvSpPr txBox="1"/>
          <p:nvPr/>
        </p:nvSpPr>
        <p:spPr>
          <a:xfrm>
            <a:off x="187956" y="439766"/>
            <a:ext cx="56923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3200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Aktivnosti na Projektu</a:t>
            </a:r>
            <a:endParaRPr lang="ko-KR" altLang="en-US" sz="32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7CBE34-A8EB-4A03-826F-BED437FD22F5}"/>
              </a:ext>
            </a:extLst>
          </p:cNvPr>
          <p:cNvSpPr/>
          <p:nvPr/>
        </p:nvSpPr>
        <p:spPr>
          <a:xfrm>
            <a:off x="1103601" y="3928862"/>
            <a:ext cx="430884" cy="430886"/>
          </a:xfrm>
          <a:prstGeom prst="ellipse">
            <a:avLst/>
          </a:prstGeom>
          <a:solidFill>
            <a:srgbClr val="21385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11C389-3626-435D-8E6C-716F5CAB54B9}"/>
              </a:ext>
            </a:extLst>
          </p:cNvPr>
          <p:cNvSpPr txBox="1"/>
          <p:nvPr/>
        </p:nvSpPr>
        <p:spPr>
          <a:xfrm>
            <a:off x="1219171" y="4005805"/>
            <a:ext cx="199748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hr-HR" altLang="ko-KR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2EDF35-D202-43B5-8F1B-4E9CBBD68A4D}"/>
              </a:ext>
            </a:extLst>
          </p:cNvPr>
          <p:cNvSpPr txBox="1"/>
          <p:nvPr/>
        </p:nvSpPr>
        <p:spPr>
          <a:xfrm>
            <a:off x="1643688" y="3898084"/>
            <a:ext cx="68075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Potresni rizik na području grada Zagreba</a:t>
            </a:r>
            <a:r>
              <a:rPr lang="hr-HR" dirty="0">
                <a:solidFill>
                  <a:srgbClr val="213854"/>
                </a:solidFill>
              </a:rPr>
              <a:t/>
            </a:r>
            <a:br>
              <a:rPr lang="hr-HR" dirty="0">
                <a:solidFill>
                  <a:srgbClr val="213854"/>
                </a:solidFill>
              </a:rPr>
            </a:br>
            <a:endParaRPr lang="ko-KR" altLang="en-US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89EF14-63BF-4833-B86C-BF655C1C6D96}"/>
              </a:ext>
            </a:extLst>
          </p:cNvPr>
          <p:cNvSpPr/>
          <p:nvPr/>
        </p:nvSpPr>
        <p:spPr>
          <a:xfrm>
            <a:off x="1103602" y="4468008"/>
            <a:ext cx="430886" cy="430886"/>
          </a:xfrm>
          <a:prstGeom prst="ellipse">
            <a:avLst/>
          </a:prstGeom>
          <a:solidFill>
            <a:srgbClr val="175FA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450CB6-40BB-4C44-BC98-748704DF1E5D}"/>
              </a:ext>
            </a:extLst>
          </p:cNvPr>
          <p:cNvSpPr txBox="1"/>
          <p:nvPr/>
        </p:nvSpPr>
        <p:spPr>
          <a:xfrm>
            <a:off x="1219171" y="4544951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hr-HR" altLang="ko-KR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2EDF35-D202-43B5-8F1B-4E9CBBD68A4D}"/>
              </a:ext>
            </a:extLst>
          </p:cNvPr>
          <p:cNvSpPr txBox="1"/>
          <p:nvPr/>
        </p:nvSpPr>
        <p:spPr>
          <a:xfrm>
            <a:off x="1611801" y="4482859"/>
            <a:ext cx="26738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 projektom</a:t>
            </a:r>
            <a:r>
              <a:rPr lang="hr-HR" dirty="0">
                <a:solidFill>
                  <a:srgbClr val="213854"/>
                </a:solidFill>
              </a:rPr>
              <a:t/>
            </a:r>
            <a:br>
              <a:rPr lang="hr-HR" dirty="0">
                <a:solidFill>
                  <a:srgbClr val="213854"/>
                </a:solidFill>
              </a:rPr>
            </a:br>
            <a:endParaRPr lang="ko-KR" altLang="en-US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55C65F4-0BC1-431C-8F5D-E94EDC504392}"/>
              </a:ext>
            </a:extLst>
          </p:cNvPr>
          <p:cNvSpPr/>
          <p:nvPr/>
        </p:nvSpPr>
        <p:spPr>
          <a:xfrm>
            <a:off x="1110727" y="5006614"/>
            <a:ext cx="430886" cy="430886"/>
          </a:xfrm>
          <a:prstGeom prst="ellipse">
            <a:avLst/>
          </a:prstGeom>
          <a:solidFill>
            <a:srgbClr val="F158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5E4A8D-4F88-4C4F-8133-9BE97CED2EDB}"/>
              </a:ext>
            </a:extLst>
          </p:cNvPr>
          <p:cNvSpPr txBox="1"/>
          <p:nvPr/>
        </p:nvSpPr>
        <p:spPr>
          <a:xfrm>
            <a:off x="1226296" y="5083557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hr-HR" altLang="ko-KR" b="1" dirty="0">
                <a:solidFill>
                  <a:schemeClr val="bg1"/>
                </a:solidFill>
                <a:cs typeface="Arial" pitchFamily="34" charset="0"/>
              </a:rPr>
              <a:t>7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2EDF35-D202-43B5-8F1B-4E9CBBD68A4D}"/>
              </a:ext>
            </a:extLst>
          </p:cNvPr>
          <p:cNvSpPr txBox="1"/>
          <p:nvPr/>
        </p:nvSpPr>
        <p:spPr>
          <a:xfrm>
            <a:off x="1642374" y="5007202"/>
            <a:ext cx="240315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Promidžba i vidljivost</a:t>
            </a:r>
            <a:r>
              <a:rPr lang="hr-HR" dirty="0">
                <a:solidFill>
                  <a:srgbClr val="213854"/>
                </a:solidFill>
              </a:rPr>
              <a:t/>
            </a:r>
            <a:br>
              <a:rPr lang="hr-HR" dirty="0">
                <a:solidFill>
                  <a:srgbClr val="213854"/>
                </a:solidFill>
              </a:rPr>
            </a:br>
            <a:endParaRPr lang="ko-KR" altLang="en-US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5990" y="33774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100" b="1" dirty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Izrada tehničkih specifikacija i definiranje standardnih proizvoda</a:t>
            </a:r>
            <a:endParaRPr lang="hr-HR" altLang="ko-KR" sz="21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647" y="5048363"/>
            <a:ext cx="8422550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izradom specifikacija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(propisivanjem minimalnih uvjeta za provođenje izmjera na nacionalnoj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razini) osigurava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homogenost načina prikupljanja prostornih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647" y="1225665"/>
            <a:ext cx="96962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3000"/>
              </a:spcAft>
              <a:buFontTx/>
              <a:buChar char="-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pojedinačno provedena LIDAR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snimanja koja su provela državna tijela, institucije, jedinice lokalne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samouprave nisu ujednačena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podaci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prikupljaju za pojedinačne svrhe s različito definiranim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uvjetima -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isu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ujednačeni po pitanju prostorne rezolucije i točnosti (nisu homogeni), ne nalaze se u istom koordinatnom sustavu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uporabljivost ograničena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647" y="3812789"/>
            <a:ext cx="9112662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nisu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postojale specifikacije kojima se jasno opisuju tehničke karakteristike (točnost, preciznost, prostorna rezolucija, točnost klasifikacije) prikupljanja i obrade </a:t>
            </a:r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LIDAR podataka </a:t>
            </a:r>
            <a:endParaRPr lang="hr-HR" sz="2000" dirty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6754" y="2843622"/>
            <a:ext cx="7346416" cy="260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Zadatak je podijeljen 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hr-HR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 grupe: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r-HR" sz="1600" dirty="0">
              <a:solidFill>
                <a:srgbClr val="21385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dirty="0" err="1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Aerofotogrametrijsko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snimanje i zračno LIDAR snimanje istočnog i južnog dijela Republike Hrvatske (50.5% područja Republike </a:t>
            </a:r>
            <a:r>
              <a:rPr lang="hr-HR" dirty="0" smtClean="0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Hrvatske) </a:t>
            </a:r>
            <a:endParaRPr lang="hr-HR" sz="1600" dirty="0">
              <a:solidFill>
                <a:srgbClr val="21385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dirty="0" err="1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Aerofotogrametrijsko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snimanje i zračno LIDAR snimanje zapadnog dijela Republike Hrvatske (49.5% područja Republike </a:t>
            </a:r>
            <a:r>
              <a:rPr lang="hr-HR" dirty="0" smtClean="0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Hrvatske)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hr-HR" dirty="0" err="1" smtClean="0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Koridorno</a:t>
            </a:r>
            <a:r>
              <a:rPr lang="hr-HR" dirty="0" smtClean="0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21385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zračno LIDAR snimanje nasipa Republike Hrvatske</a:t>
            </a:r>
            <a:endParaRPr lang="hr-HR" sz="1600" dirty="0">
              <a:solidFill>
                <a:srgbClr val="21385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hr-HR" sz="1600" dirty="0">
              <a:solidFill>
                <a:srgbClr val="21385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Data\Projekti_2021\LIDAR\Nabave\Multisenzorsko snimanje\Specifikacije-LIDAR\151 - Radni  - e-savjetovanje - odgovori - MM - 2021 02 11\AF_LIDAR_ kart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71" y="2591056"/>
            <a:ext cx="4195129" cy="40228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46753" y="1073859"/>
            <a:ext cx="10322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Aktivnost 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obuhvaća </a:t>
            </a:r>
            <a:r>
              <a:rPr lang="hr-HR" sz="2000" b="1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aerofotogrametrijsko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snimanje i zračno LIDAR snimanje Republike Hrvatske te </a:t>
            </a:r>
            <a:r>
              <a:rPr lang="hr-HR" sz="2000" b="1" dirty="0" err="1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koridorno</a:t>
            </a:r>
            <a:r>
              <a:rPr lang="hr-HR" sz="2000" b="1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zračno LIDAR snimanje nasipa. </a:t>
            </a:r>
            <a:endParaRPr lang="hr-HR" sz="2000" b="1" dirty="0" smtClean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r-HR" sz="2000" dirty="0" smtClean="0">
              <a:solidFill>
                <a:srgbClr val="21385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r-HR" sz="2000" dirty="0" smtClean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Cilj </a:t>
            </a:r>
            <a:r>
              <a:rPr lang="hr-HR" sz="2000" dirty="0">
                <a:solidFill>
                  <a:srgbClr val="21385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 osigurati homogene podloge utemeljene na prostornim podacima visoke kvalitete, koje će služiti kao osnova za modeliranje i procjenu rizika od katastrofa. </a:t>
            </a:r>
            <a:endParaRPr lang="hr-HR" sz="2000" dirty="0">
              <a:solidFill>
                <a:srgbClr val="21385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2973" y="456720"/>
            <a:ext cx="6619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100" b="1" dirty="0" err="1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Multisenzorsko</a:t>
            </a:r>
            <a:r>
              <a:rPr lang="hr-HR" sz="2100" b="1" dirty="0" smtClean="0">
                <a:solidFill>
                  <a:srgbClr val="2138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zračno snimanje Republike Hrvatske</a:t>
            </a:r>
            <a:endParaRPr lang="hr-HR" altLang="ko-KR" sz="2100" dirty="0">
              <a:solidFill>
                <a:srgbClr val="2138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Custom 1">
      <a:dk1>
        <a:srgbClr val="182B43"/>
      </a:dk1>
      <a:lt1>
        <a:srgbClr val="EDE8E3"/>
      </a:lt1>
      <a:dk2>
        <a:srgbClr val="213854"/>
      </a:dk2>
      <a:lt2>
        <a:srgbClr val="EDE8E3"/>
      </a:lt2>
      <a:accent1>
        <a:srgbClr val="F15847"/>
      </a:accent1>
      <a:accent2>
        <a:srgbClr val="175FA7"/>
      </a:accent2>
      <a:accent3>
        <a:srgbClr val="213854"/>
      </a:accent3>
      <a:accent4>
        <a:srgbClr val="182B43"/>
      </a:accent4>
      <a:accent5>
        <a:srgbClr val="175FA7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10995</TotalTime>
  <Words>1602</Words>
  <Application>Microsoft Office PowerPoint</Application>
  <PresentationFormat>Widescreen</PresentationFormat>
  <Paragraphs>226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Unicode MS</vt:lpstr>
      <vt:lpstr>Calibri</vt:lpstr>
      <vt:lpstr>Roboto</vt:lpstr>
      <vt:lpstr>Times New Roman</vt:lpstr>
      <vt:lpstr>VladaRHSerif Lt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Ciprijan Martina</cp:lastModifiedBy>
  <cp:revision>250</cp:revision>
  <cp:lastPrinted>2022-03-23T12:53:07Z</cp:lastPrinted>
  <dcterms:created xsi:type="dcterms:W3CDTF">2018-04-24T17:14:44Z</dcterms:created>
  <dcterms:modified xsi:type="dcterms:W3CDTF">2022-03-23T13:40:52Z</dcterms:modified>
</cp:coreProperties>
</file>